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79" r:id="rId5"/>
    <p:sldId id="287" r:id="rId6"/>
    <p:sldId id="282" r:id="rId7"/>
    <p:sldId id="288" r:id="rId8"/>
    <p:sldId id="290" r:id="rId9"/>
    <p:sldId id="289" r:id="rId10"/>
    <p:sldId id="291" r:id="rId11"/>
    <p:sldId id="292" r:id="rId12"/>
    <p:sldId id="293" r:id="rId13"/>
    <p:sldId id="283" r:id="rId14"/>
    <p:sldId id="294" r:id="rId15"/>
    <p:sldId id="295" r:id="rId16"/>
    <p:sldId id="296" r:id="rId17"/>
    <p:sldId id="297" r:id="rId18"/>
    <p:sldId id="298" r:id="rId19"/>
    <p:sldId id="299" r:id="rId20"/>
    <p:sldId id="300" r:id="rId21"/>
    <p:sldId id="302" r:id="rId22"/>
    <p:sldId id="303" r:id="rId23"/>
    <p:sldId id="304" r:id="rId24"/>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varScale="1">
        <p:scale>
          <a:sx n="143" d="100"/>
          <a:sy n="143" d="100"/>
        </p:scale>
        <p:origin x="636" y="10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B4A33-8CC6-4A9D-99BB-1801B6CFF545}" type="datetimeFigureOut">
              <a:rPr lang="zh-CN" altLang="en-US" smtClean="0"/>
              <a:pPr/>
              <a:t>2019/9/12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57741-1FBC-46E9-B013-86EC6A7C2E1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a:t>
            </a:fld>
            <a:endParaRPr lang="zh-CN" altLang="en-US"/>
          </a:p>
        </p:txBody>
      </p:sp>
    </p:spTree>
    <p:extLst>
      <p:ext uri="{BB962C8B-B14F-4D97-AF65-F5344CB8AC3E}">
        <p14:creationId xmlns:p14="http://schemas.microsoft.com/office/powerpoint/2010/main" val="301859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93055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86306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13</a:t>
            </a:fld>
            <a:endParaRPr lang="zh-CN" altLang="en-US"/>
          </a:p>
        </p:txBody>
      </p:sp>
    </p:spTree>
    <p:extLst>
      <p:ext uri="{BB962C8B-B14F-4D97-AF65-F5344CB8AC3E}">
        <p14:creationId xmlns:p14="http://schemas.microsoft.com/office/powerpoint/2010/main" val="71791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5703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66516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58170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60315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72824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249338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20</a:t>
            </a:fld>
            <a:endParaRPr lang="zh-CN" altLang="en-US"/>
          </a:p>
        </p:txBody>
      </p:sp>
    </p:spTree>
    <p:extLst>
      <p:ext uri="{BB962C8B-B14F-4D97-AF65-F5344CB8AC3E}">
        <p14:creationId xmlns:p14="http://schemas.microsoft.com/office/powerpoint/2010/main" val="141460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a:t>
            </a:fld>
            <a:endParaRPr lang="zh-CN" altLang="en-US"/>
          </a:p>
        </p:txBody>
      </p:sp>
    </p:spTree>
    <p:extLst>
      <p:ext uri="{BB962C8B-B14F-4D97-AF65-F5344CB8AC3E}">
        <p14:creationId xmlns:p14="http://schemas.microsoft.com/office/powerpoint/2010/main" val="71791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30621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22</a:t>
            </a:fld>
            <a:endParaRPr lang="zh-CN" altLang="en-US"/>
          </a:p>
        </p:txBody>
      </p:sp>
    </p:spTree>
    <p:extLst>
      <p:ext uri="{BB962C8B-B14F-4D97-AF65-F5344CB8AC3E}">
        <p14:creationId xmlns:p14="http://schemas.microsoft.com/office/powerpoint/2010/main" val="1390224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92967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a:t>
            </a:fld>
            <a:endParaRPr lang="zh-CN" altLang="en-US"/>
          </a:p>
        </p:txBody>
      </p:sp>
    </p:spTree>
    <p:extLst>
      <p:ext uri="{BB962C8B-B14F-4D97-AF65-F5344CB8AC3E}">
        <p14:creationId xmlns:p14="http://schemas.microsoft.com/office/powerpoint/2010/main" val="352987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a:t>
            </a:fld>
            <a:endParaRPr lang="zh-CN" altLang="en-US"/>
          </a:p>
        </p:txBody>
      </p:sp>
    </p:spTree>
    <p:extLst>
      <p:ext uri="{BB962C8B-B14F-4D97-AF65-F5344CB8AC3E}">
        <p14:creationId xmlns:p14="http://schemas.microsoft.com/office/powerpoint/2010/main" val="14131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a:t>
            </a:fld>
            <a:endParaRPr lang="zh-CN" altLang="en-US"/>
          </a:p>
        </p:txBody>
      </p:sp>
    </p:spTree>
    <p:extLst>
      <p:ext uri="{BB962C8B-B14F-4D97-AF65-F5344CB8AC3E}">
        <p14:creationId xmlns:p14="http://schemas.microsoft.com/office/powerpoint/2010/main" val="71791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57741-1FBC-46E9-B013-86EC6A7C2E15}" type="slidenum">
              <a:rPr lang="zh-CN" altLang="en-US" smtClean="0"/>
              <a:pPr/>
              <a:t>7</a:t>
            </a:fld>
            <a:endParaRPr lang="zh-CN" altLang="en-US"/>
          </a:p>
        </p:txBody>
      </p:sp>
    </p:spTree>
    <p:extLst>
      <p:ext uri="{BB962C8B-B14F-4D97-AF65-F5344CB8AC3E}">
        <p14:creationId xmlns:p14="http://schemas.microsoft.com/office/powerpoint/2010/main" val="359632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8</a:t>
            </a:fld>
            <a:endParaRPr lang="zh-CN" altLang="en-US"/>
          </a:p>
        </p:txBody>
      </p:sp>
    </p:spTree>
    <p:extLst>
      <p:ext uri="{BB962C8B-B14F-4D97-AF65-F5344CB8AC3E}">
        <p14:creationId xmlns:p14="http://schemas.microsoft.com/office/powerpoint/2010/main" val="257614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88498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90291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795"/>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bg1">
                    <a:lumMod val="75000"/>
                  </a:schemeClr>
                </a:solidFill>
                <a:cs typeface="+mn-ea"/>
                <a:sym typeface="+mn-lt"/>
              </a:rPr>
              <a:t>ADD RELATED TITLE WORDS</a:t>
            </a:r>
            <a:endParaRPr lang="zh-CN" altLang="en-US" sz="900" dirty="0">
              <a:solidFill>
                <a:schemeClr val="bg1">
                  <a:lumMod val="75000"/>
                </a:schemeClr>
              </a:solidFill>
              <a:cs typeface="+mn-ea"/>
              <a:sym typeface="+mn-lt"/>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F886BA-5FC7-4C45-9AF2-D10BC1540A8E}" type="datetimeFigureOut">
              <a:rPr lang="zh-CN" altLang="en-US" smtClean="0"/>
              <a:pPr/>
              <a:t>2019/9/12</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D6D0CF6-0F7D-4653-8535-B9F68734AF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screen">
            <a:extLst>
              <a:ext uri="{28A0092B-C50C-407E-A947-70E740481C1C}">
                <a14:useLocalDpi xmlns:a14="http://schemas.microsoft.com/office/drawing/2010/main" val="0"/>
              </a:ext>
            </a:extLst>
          </a:blip>
          <a:srcRect l="17632" r="49845" b="47264"/>
          <a:stretch>
            <a:fillRect/>
          </a:stretch>
        </p:blipFill>
        <p:spPr>
          <a:xfrm>
            <a:off x="6192180" y="0"/>
            <a:ext cx="2124236" cy="3616660"/>
          </a:xfrm>
          <a:prstGeom prst="rect">
            <a:avLst/>
          </a:prstGeom>
        </p:spPr>
      </p:pic>
      <p:sp>
        <p:nvSpPr>
          <p:cNvPr id="10" name="PA_文本框 6"/>
          <p:cNvSpPr txBox="1"/>
          <p:nvPr>
            <p:custDataLst>
              <p:tags r:id="rId1"/>
            </p:custDataLst>
          </p:nvPr>
        </p:nvSpPr>
        <p:spPr>
          <a:xfrm>
            <a:off x="827584" y="1496597"/>
            <a:ext cx="5777351" cy="650050"/>
          </a:xfrm>
          <a:prstGeom prst="rect">
            <a:avLst/>
          </a:prstGeom>
          <a:noFill/>
        </p:spPr>
        <p:txBody>
          <a:bodyPr wrap="none" rtlCol="0" anchor="ctr">
            <a:spAutoFit/>
          </a:bodyPr>
          <a:lstStyle/>
          <a:p>
            <a:pPr>
              <a:lnSpc>
                <a:spcPct val="120000"/>
              </a:lnSpc>
            </a:pPr>
            <a:r>
              <a:rPr lang="en-US" altLang="zh-CN" sz="33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Employee Reload Options:</a:t>
            </a:r>
            <a:endParaRPr lang="zh-CN" altLang="en-US" sz="33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grpSp>
        <p:nvGrpSpPr>
          <p:cNvPr id="2" name="Group 1">
            <a:extLst>
              <a:ext uri="{FF2B5EF4-FFF2-40B4-BE49-F238E27FC236}">
                <a16:creationId xmlns:a16="http://schemas.microsoft.com/office/drawing/2014/main" id="{AF6C5DC8-D6C3-4155-B03E-B95E2490641C}"/>
              </a:ext>
            </a:extLst>
          </p:cNvPr>
          <p:cNvGrpSpPr/>
          <p:nvPr/>
        </p:nvGrpSpPr>
        <p:grpSpPr>
          <a:xfrm>
            <a:off x="935596" y="2284512"/>
            <a:ext cx="4932548" cy="972108"/>
            <a:chOff x="971600" y="2779146"/>
            <a:chExt cx="4932548" cy="972108"/>
          </a:xfrm>
        </p:grpSpPr>
        <p:sp>
          <p:nvSpPr>
            <p:cNvPr id="6" name="PA_文本框 6"/>
            <p:cNvSpPr txBox="1"/>
            <p:nvPr>
              <p:custDataLst>
                <p:tags r:id="rId2"/>
              </p:custDataLst>
            </p:nvPr>
          </p:nvSpPr>
          <p:spPr>
            <a:xfrm>
              <a:off x="971600" y="2818660"/>
              <a:ext cx="4707122" cy="396583"/>
            </a:xfrm>
            <a:prstGeom prst="rect">
              <a:avLst/>
            </a:prstGeom>
            <a:noFill/>
          </p:spPr>
          <p:txBody>
            <a:bodyPr wrap="none" rtlCol="0" anchor="ctr">
              <a:spAutoFit/>
            </a:bodyPr>
            <a:lstStyle/>
            <a:p>
              <a:pPr>
                <a:lnSpc>
                  <a:spcPct val="120000"/>
                </a:lnSpc>
              </a:pPr>
              <a:r>
                <a:rPr lang="en-US" altLang="zh-CN" b="1" dirty="0">
                  <a:solidFill>
                    <a:schemeClr val="accent1"/>
                  </a:solidFill>
                  <a:latin typeface="方正兰亭超细黑简体" panose="02000000000000000000" pitchFamily="2" charset="-122"/>
                  <a:ea typeface="方正兰亭超细黑简体" panose="02000000000000000000" pitchFamily="2" charset="-122"/>
                </a:rPr>
                <a:t>Pricing, Hedging, and Optimal Exercise</a:t>
              </a:r>
              <a:endParaRPr lang="zh-CN" altLang="en-US" b="1" dirty="0">
                <a:solidFill>
                  <a:schemeClr val="accent1"/>
                </a:solidFill>
                <a:latin typeface="方正兰亭超细黑简体" panose="02000000000000000000" pitchFamily="2" charset="-122"/>
                <a:ea typeface="方正兰亭超细黑简体" panose="02000000000000000000" pitchFamily="2" charset="-122"/>
              </a:endParaRPr>
            </a:p>
          </p:txBody>
        </p:sp>
        <p:sp>
          <p:nvSpPr>
            <p:cNvPr id="7" name="PA_半闭框 7"/>
            <p:cNvSpPr/>
            <p:nvPr>
              <p:custDataLst>
                <p:tags r:id="rId3"/>
              </p:custDataLst>
            </p:nvPr>
          </p:nvSpPr>
          <p:spPr>
            <a:xfrm>
              <a:off x="971600" y="2779146"/>
              <a:ext cx="2124236" cy="972108"/>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9"/>
            <p:cNvSpPr txBox="1"/>
            <p:nvPr/>
          </p:nvSpPr>
          <p:spPr>
            <a:xfrm>
              <a:off x="971600" y="3216928"/>
              <a:ext cx="2219005" cy="516745"/>
            </a:xfrm>
            <a:prstGeom prst="rect">
              <a:avLst/>
            </a:prstGeom>
            <a:noFill/>
          </p:spPr>
          <p:txBody>
            <a:bodyPr wrap="none" rtlCol="0" anchor="ctr">
              <a:spAutoFit/>
            </a:bodyPr>
            <a:lstStyle/>
            <a:p>
              <a:pPr>
                <a:lnSpc>
                  <a:spcPct val="120000"/>
                </a:lnSpc>
              </a:pPr>
              <a:r>
                <a:rPr lang="en-US" altLang="zh-CN" sz="1200" b="1" spc="300" dirty="0">
                  <a:solidFill>
                    <a:schemeClr val="tx1">
                      <a:lumMod val="65000"/>
                      <a:lumOff val="35000"/>
                    </a:schemeClr>
                  </a:solidFill>
                  <a:latin typeface="方正兰亭超细黑简体" pitchFamily="2" charset="-122"/>
                  <a:ea typeface="方正兰亭超细黑简体" pitchFamily="2" charset="-122"/>
                </a:rPr>
                <a:t>Philip H. </a:t>
              </a:r>
              <a:r>
                <a:rPr lang="en-US" altLang="zh-CN" sz="1200" b="1" spc="300" dirty="0" err="1">
                  <a:solidFill>
                    <a:schemeClr val="tx1">
                      <a:lumMod val="65000"/>
                      <a:lumOff val="35000"/>
                    </a:schemeClr>
                  </a:solidFill>
                  <a:latin typeface="方正兰亭超细黑简体" pitchFamily="2" charset="-122"/>
                  <a:ea typeface="方正兰亭超细黑简体" pitchFamily="2" charset="-122"/>
                </a:rPr>
                <a:t>Dybvig</a:t>
              </a:r>
              <a:endParaRPr lang="en-US" altLang="zh-CN" sz="1200" b="1" spc="300" dirty="0">
                <a:solidFill>
                  <a:schemeClr val="tx1">
                    <a:lumMod val="65000"/>
                    <a:lumOff val="35000"/>
                  </a:schemeClr>
                </a:solidFill>
                <a:latin typeface="方正兰亭超细黑简体" pitchFamily="2" charset="-122"/>
                <a:ea typeface="方正兰亭超细黑简体" pitchFamily="2" charset="-122"/>
              </a:endParaRPr>
            </a:p>
            <a:p>
              <a:pPr algn="ctr">
                <a:lnSpc>
                  <a:spcPct val="120000"/>
                </a:lnSpc>
              </a:pPr>
              <a:r>
                <a:rPr lang="en-US" altLang="zh-CN" sz="1200" b="1" spc="300" dirty="0">
                  <a:solidFill>
                    <a:schemeClr val="tx1">
                      <a:lumMod val="65000"/>
                      <a:lumOff val="35000"/>
                    </a:schemeClr>
                  </a:solidFill>
                  <a:latin typeface="方正兰亭超细黑简体" pitchFamily="2" charset="-122"/>
                  <a:ea typeface="方正兰亭超细黑简体" pitchFamily="2" charset="-122"/>
                </a:rPr>
                <a:t>Mark Loewenstein</a:t>
              </a:r>
              <a:endParaRPr lang="zh-CN" altLang="en-US" sz="1200" b="1" spc="300" dirty="0">
                <a:solidFill>
                  <a:schemeClr val="tx1">
                    <a:lumMod val="65000"/>
                    <a:lumOff val="35000"/>
                  </a:schemeClr>
                </a:solidFill>
                <a:latin typeface="方正兰亭超细黑简体" pitchFamily="2" charset="-122"/>
                <a:ea typeface="方正兰亭超细黑简体" pitchFamily="2" charset="-122"/>
              </a:endParaRPr>
            </a:p>
          </p:txBody>
        </p:sp>
        <p:sp>
          <p:nvSpPr>
            <p:cNvPr id="12" name="PA_半闭框 7"/>
            <p:cNvSpPr/>
            <p:nvPr>
              <p:custDataLst>
                <p:tags r:id="rId4"/>
              </p:custDataLst>
            </p:nvPr>
          </p:nvSpPr>
          <p:spPr>
            <a:xfrm flipH="1" flipV="1">
              <a:off x="4004320" y="3039558"/>
              <a:ext cx="1899828" cy="675692"/>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 name="TextBox 2">
            <a:extLst>
              <a:ext uri="{FF2B5EF4-FFF2-40B4-BE49-F238E27FC236}">
                <a16:creationId xmlns:a16="http://schemas.microsoft.com/office/drawing/2014/main" id="{26185711-B7C8-45C4-85D0-3780ADE6454F}"/>
              </a:ext>
            </a:extLst>
          </p:cNvPr>
          <p:cNvSpPr txBox="1"/>
          <p:nvPr/>
        </p:nvSpPr>
        <p:spPr>
          <a:xfrm>
            <a:off x="935596" y="3609457"/>
            <a:ext cx="3528392" cy="520784"/>
          </a:xfrm>
          <a:prstGeom prst="rect">
            <a:avLst/>
          </a:prstGeom>
          <a:noFill/>
        </p:spPr>
        <p:txBody>
          <a:bodyPr wrap="square" rtlCol="0">
            <a:spAutoFit/>
          </a:bodyPr>
          <a:lstStyle/>
          <a:p>
            <a:pPr>
              <a:lnSpc>
                <a:spcPct val="120000"/>
              </a:lnSpc>
            </a:pPr>
            <a:r>
              <a:rPr lang="en-US" sz="1200" b="1" spc="300" dirty="0">
                <a:solidFill>
                  <a:schemeClr val="tx1">
                    <a:lumMod val="65000"/>
                    <a:lumOff val="35000"/>
                  </a:schemeClr>
                </a:solidFill>
                <a:ea typeface="方正兰亭超细黑简体" pitchFamily="2" charset="-122"/>
              </a:rPr>
              <a:t>Presented by: Yifan Yu     9/12/2019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8"/>
          <p:cNvSpPr txBox="1"/>
          <p:nvPr/>
        </p:nvSpPr>
        <p:spPr>
          <a:xfrm>
            <a:off x="2719717" y="71129"/>
            <a:ext cx="2621951" cy="615553"/>
          </a:xfrm>
          <a:prstGeom prst="rect">
            <a:avLst/>
          </a:prstGeom>
          <a:noFill/>
        </p:spPr>
        <p:txBody>
          <a:bodyPr wrap="square" lIns="0" tIns="0" rIns="0" bIns="0" rtlCol="0" anchor="ctr">
            <a:spAutoFit/>
          </a:bodyPr>
          <a:lstStyle/>
          <a:p>
            <a:pPr algn="ctr"/>
            <a:r>
              <a:rPr lang="en-US" altLang="zh-CN" sz="2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Reload Options With Discrete Exercise</a:t>
            </a:r>
            <a:endParaRPr lang="zh-CN" altLang="en-US" sz="2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a:extLst>
              <a:ext uri="{FF2B5EF4-FFF2-40B4-BE49-F238E27FC236}">
                <a16:creationId xmlns:a16="http://schemas.microsoft.com/office/drawing/2014/main" id="{91C01F5E-6831-40CE-A97A-12558C425D8B}"/>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sp>
        <p:nvSpPr>
          <p:cNvPr id="13" name="TextBox 12">
            <a:extLst>
              <a:ext uri="{FF2B5EF4-FFF2-40B4-BE49-F238E27FC236}">
                <a16:creationId xmlns:a16="http://schemas.microsoft.com/office/drawing/2014/main" id="{D6CA5CD3-EE9B-4BB8-AD55-4E83E7F29C88}"/>
              </a:ext>
            </a:extLst>
          </p:cNvPr>
          <p:cNvSpPr txBox="1"/>
          <p:nvPr/>
        </p:nvSpPr>
        <p:spPr>
          <a:xfrm>
            <a:off x="8391948" y="3524990"/>
            <a:ext cx="396044" cy="369332"/>
          </a:xfrm>
          <a:prstGeom prst="rect">
            <a:avLst/>
          </a:prstGeom>
          <a:solidFill>
            <a:schemeClr val="bg1"/>
          </a:solidFill>
        </p:spPr>
        <p:txBody>
          <a:bodyPr wrap="square" rtlCol="0">
            <a:spAutoFit/>
          </a:bodyPr>
          <a:lstStyle/>
          <a:p>
            <a:endParaRPr lang="en-US" dirty="0"/>
          </a:p>
        </p:txBody>
      </p:sp>
      <p:sp>
        <p:nvSpPr>
          <p:cNvPr id="30" name="TextBox 8">
            <a:extLst>
              <a:ext uri="{FF2B5EF4-FFF2-40B4-BE49-F238E27FC236}">
                <a16:creationId xmlns:a16="http://schemas.microsoft.com/office/drawing/2014/main" id="{680E62BD-20FB-4ED7-8DAA-416B5DB91520}"/>
              </a:ext>
            </a:extLst>
          </p:cNvPr>
          <p:cNvSpPr txBox="1"/>
          <p:nvPr/>
        </p:nvSpPr>
        <p:spPr>
          <a:xfrm>
            <a:off x="-673363" y="889551"/>
            <a:ext cx="2621951" cy="307777"/>
          </a:xfrm>
          <a:prstGeom prst="rect">
            <a:avLst/>
          </a:prstGeom>
          <a:noFill/>
        </p:spPr>
        <p:txBody>
          <a:bodyPr wrap="square" lIns="0" tIns="0" rIns="0" bIns="0" rtlCol="0" anchor="ctr">
            <a:spAutoFit/>
          </a:bodyPr>
          <a:lstStyle/>
          <a:p>
            <a:pPr algn="ctr"/>
            <a:r>
              <a:rPr lang="en-US" altLang="zh-CN"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Proof</a:t>
            </a:r>
            <a:endParaRPr lang="zh-CN" altLang="en-US" sz="2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a:extLst>
              <a:ext uri="{FF2B5EF4-FFF2-40B4-BE49-F238E27FC236}">
                <a16:creationId xmlns:a16="http://schemas.microsoft.com/office/drawing/2014/main" id="{71FC3060-9764-4421-B5EA-128BE3EAB961}"/>
              </a:ext>
            </a:extLst>
          </p:cNvPr>
          <p:cNvSpPr/>
          <p:nvPr/>
        </p:nvSpPr>
        <p:spPr>
          <a:xfrm>
            <a:off x="219159" y="1253557"/>
            <a:ext cx="8368841" cy="253916"/>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First we show that X*(t) is as claimed if we exercise at exactly those grid dates when the option is in the money.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E4025C7-6985-4477-86F9-9DC198D10815}"/>
                  </a:ext>
                </a:extLst>
              </p:cNvPr>
              <p:cNvSpPr/>
              <p:nvPr/>
            </p:nvSpPr>
            <p:spPr>
              <a:xfrm>
                <a:off x="2144873" y="2055856"/>
                <a:ext cx="4453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1</m:t>
                          </m:r>
                        </m:sub>
                      </m:sSub>
                    </m:oMath>
                  </m:oMathPara>
                </a14:m>
                <a:endParaRPr lang="en-US" dirty="0"/>
              </a:p>
            </p:txBody>
          </p:sp>
        </mc:Choice>
        <mc:Fallback xmlns="">
          <p:sp>
            <p:nvSpPr>
              <p:cNvPr id="7" name="Rectangle 6">
                <a:extLst>
                  <a:ext uri="{FF2B5EF4-FFF2-40B4-BE49-F238E27FC236}">
                    <a16:creationId xmlns:a16="http://schemas.microsoft.com/office/drawing/2014/main" id="{5E4025C7-6985-4477-86F9-9DC198D10815}"/>
                  </a:ext>
                </a:extLst>
              </p:cNvPr>
              <p:cNvSpPr>
                <a:spLocks noRot="1" noChangeAspect="1" noMove="1" noResize="1" noEditPoints="1" noAdjustHandles="1" noChangeArrowheads="1" noChangeShapeType="1" noTextEdit="1"/>
              </p:cNvSpPr>
              <p:nvPr/>
            </p:nvSpPr>
            <p:spPr>
              <a:xfrm>
                <a:off x="2144873" y="2055856"/>
                <a:ext cx="44537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EE6840E-C3FB-4DF9-913E-A8F4B8781B4B}"/>
                  </a:ext>
                </a:extLst>
              </p:cNvPr>
              <p:cNvSpPr/>
              <p:nvPr/>
            </p:nvSpPr>
            <p:spPr>
              <a:xfrm>
                <a:off x="4121299" y="2055856"/>
                <a:ext cx="4507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2</m:t>
                          </m:r>
                        </m:sub>
                      </m:sSub>
                    </m:oMath>
                  </m:oMathPara>
                </a14:m>
                <a:endParaRPr lang="en-US" dirty="0"/>
              </a:p>
            </p:txBody>
          </p:sp>
        </mc:Choice>
        <mc:Fallback xmlns="">
          <p:sp>
            <p:nvSpPr>
              <p:cNvPr id="9" name="Rectangle 8">
                <a:extLst>
                  <a:ext uri="{FF2B5EF4-FFF2-40B4-BE49-F238E27FC236}">
                    <a16:creationId xmlns:a16="http://schemas.microsoft.com/office/drawing/2014/main" id="{EEE6840E-C3FB-4DF9-913E-A8F4B8781B4B}"/>
                  </a:ext>
                </a:extLst>
              </p:cNvPr>
              <p:cNvSpPr>
                <a:spLocks noRot="1" noChangeAspect="1" noMove="1" noResize="1" noEditPoints="1" noAdjustHandles="1" noChangeArrowheads="1" noChangeShapeType="1" noTextEdit="1"/>
              </p:cNvSpPr>
              <p:nvPr/>
            </p:nvSpPr>
            <p:spPr>
              <a:xfrm>
                <a:off x="4121299" y="2055856"/>
                <a:ext cx="45070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EF98654-1E6E-4713-A8B6-D287A9F87C54}"/>
                  </a:ext>
                </a:extLst>
              </p:cNvPr>
              <p:cNvSpPr/>
              <p:nvPr/>
            </p:nvSpPr>
            <p:spPr>
              <a:xfrm>
                <a:off x="6081739" y="2055856"/>
                <a:ext cx="4507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3</m:t>
                          </m:r>
                        </m:sub>
                      </m:sSub>
                    </m:oMath>
                  </m:oMathPara>
                </a14:m>
                <a:endParaRPr lang="en-US" dirty="0"/>
              </a:p>
            </p:txBody>
          </p:sp>
        </mc:Choice>
        <mc:Fallback xmlns="">
          <p:sp>
            <p:nvSpPr>
              <p:cNvPr id="10" name="Rectangle 9">
                <a:extLst>
                  <a:ext uri="{FF2B5EF4-FFF2-40B4-BE49-F238E27FC236}">
                    <a16:creationId xmlns:a16="http://schemas.microsoft.com/office/drawing/2014/main" id="{9EF98654-1E6E-4713-A8B6-D287A9F87C54}"/>
                  </a:ext>
                </a:extLst>
              </p:cNvPr>
              <p:cNvSpPr>
                <a:spLocks noRot="1" noChangeAspect="1" noMove="1" noResize="1" noEditPoints="1" noAdjustHandles="1" noChangeArrowheads="1" noChangeShapeType="1" noTextEdit="1"/>
              </p:cNvSpPr>
              <p:nvPr/>
            </p:nvSpPr>
            <p:spPr>
              <a:xfrm>
                <a:off x="6081739" y="2055856"/>
                <a:ext cx="45070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D42D81F-5093-422D-B545-6FDAB5BB1251}"/>
                  </a:ext>
                </a:extLst>
              </p:cNvPr>
              <p:cNvSpPr/>
              <p:nvPr/>
            </p:nvSpPr>
            <p:spPr>
              <a:xfrm>
                <a:off x="1122378" y="196521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oMath>
                  </m:oMathPara>
                </a14:m>
                <a:endParaRPr lang="en-US" dirty="0"/>
              </a:p>
            </p:txBody>
          </p:sp>
        </mc:Choice>
        <mc:Fallback xmlns="">
          <p:sp>
            <p:nvSpPr>
              <p:cNvPr id="14" name="Rectangle 13">
                <a:extLst>
                  <a:ext uri="{FF2B5EF4-FFF2-40B4-BE49-F238E27FC236}">
                    <a16:creationId xmlns:a16="http://schemas.microsoft.com/office/drawing/2014/main" id="{AD42D81F-5093-422D-B545-6FDAB5BB1251}"/>
                  </a:ext>
                </a:extLst>
              </p:cNvPr>
              <p:cNvSpPr>
                <a:spLocks noRot="1" noChangeAspect="1" noMove="1" noResize="1" noEditPoints="1" noAdjustHandles="1" noChangeArrowheads="1" noChangeShapeType="1" noTextEdit="1"/>
              </p:cNvSpPr>
              <p:nvPr/>
            </p:nvSpPr>
            <p:spPr>
              <a:xfrm>
                <a:off x="1122378" y="1965216"/>
                <a:ext cx="33457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E1AD2BE-C590-4F6D-B6F4-2CD9E28504B9}"/>
                  </a:ext>
                </a:extLst>
              </p:cNvPr>
              <p:cNvSpPr/>
              <p:nvPr/>
            </p:nvSpPr>
            <p:spPr>
              <a:xfrm>
                <a:off x="3165297" y="196521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oMath>
                  </m:oMathPara>
                </a14:m>
                <a:endParaRPr lang="en-US" dirty="0"/>
              </a:p>
            </p:txBody>
          </p:sp>
        </mc:Choice>
        <mc:Fallback xmlns="">
          <p:sp>
            <p:nvSpPr>
              <p:cNvPr id="15" name="Rectangle 14">
                <a:extLst>
                  <a:ext uri="{FF2B5EF4-FFF2-40B4-BE49-F238E27FC236}">
                    <a16:creationId xmlns:a16="http://schemas.microsoft.com/office/drawing/2014/main" id="{AE1AD2BE-C590-4F6D-B6F4-2CD9E28504B9}"/>
                  </a:ext>
                </a:extLst>
              </p:cNvPr>
              <p:cNvSpPr>
                <a:spLocks noRot="1" noChangeAspect="1" noMove="1" noResize="1" noEditPoints="1" noAdjustHandles="1" noChangeArrowheads="1" noChangeShapeType="1" noTextEdit="1"/>
              </p:cNvSpPr>
              <p:nvPr/>
            </p:nvSpPr>
            <p:spPr>
              <a:xfrm>
                <a:off x="3165297" y="1965216"/>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3DB6C20-440F-46DF-B277-389E0E311D99}"/>
                  </a:ext>
                </a:extLst>
              </p:cNvPr>
              <p:cNvSpPr/>
              <p:nvPr/>
            </p:nvSpPr>
            <p:spPr>
              <a:xfrm>
                <a:off x="215516" y="2536540"/>
                <a:ext cx="8712968" cy="738664"/>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Next, we need to show that this is an optimal strategy for the employee. Fix any feasible exercise policy X(t) along with associated managerial, consumption, and portfolio choice decisions</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a:t>
                </a:r>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and let </a:t>
                </a:r>
                <a14:m>
                  <m:oMath xmlns:m="http://schemas.openxmlformats.org/officeDocument/2006/math">
                    <m:r>
                      <a:rPr lang="en-US" sz="105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𝜃</m:t>
                    </m:r>
                    <m:r>
                      <a:rPr lang="en-US" sz="1050" b="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m:t>
                    </m:r>
                    <m:r>
                      <a:rPr lang="en-US" sz="1050" b="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𝑡</m:t>
                    </m:r>
                    <m:r>
                      <a:rPr lang="en-US" sz="1050" b="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m:t>
                    </m:r>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be the process representing the number of shares of the stock held at time t. Consider switching from X(t) to our candidate optimum X*(t), holding all other decisions fixed outside of the exercise decision. Notice X*(t) </a:t>
                </a:r>
                <a14:m>
                  <m:oMath xmlns:m="http://schemas.openxmlformats.org/officeDocument/2006/math">
                    <m:r>
                      <a:rPr lang="en-US" sz="1050" i="1" smtClean="0">
                        <a:solidFill>
                          <a:schemeClr val="tx1">
                            <a:lumMod val="50000"/>
                            <a:lumOff val="50000"/>
                          </a:schemeClr>
                        </a:solidFill>
                        <a:latin typeface="Cambria Math" panose="02040503050406030204" pitchFamily="18" charset="0"/>
                        <a:ea typeface="Cambria Math" panose="02040503050406030204" pitchFamily="18" charset="0"/>
                        <a:cs typeface="+mn-ea"/>
                      </a:rPr>
                      <m:t>≥</m:t>
                    </m:r>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X(t). The process </a:t>
                </a:r>
                <a14:m>
                  <m:oMath xmlns:m="http://schemas.openxmlformats.org/officeDocument/2006/math">
                    <m:r>
                      <a:rPr lang="en-US" sz="105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𝜃</m:t>
                    </m:r>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 which describes the number of shares held at time t is given by</a:t>
                </a:r>
              </a:p>
            </p:txBody>
          </p:sp>
        </mc:Choice>
        <mc:Fallback xmlns="">
          <p:sp>
            <p:nvSpPr>
              <p:cNvPr id="32" name="Rectangle 31">
                <a:extLst>
                  <a:ext uri="{FF2B5EF4-FFF2-40B4-BE49-F238E27FC236}">
                    <a16:creationId xmlns:a16="http://schemas.microsoft.com/office/drawing/2014/main" id="{E3DB6C20-440F-46DF-B277-389E0E311D99}"/>
                  </a:ext>
                </a:extLst>
              </p:cNvPr>
              <p:cNvSpPr>
                <a:spLocks noRot="1" noChangeAspect="1" noMove="1" noResize="1" noEditPoints="1" noAdjustHandles="1" noChangeArrowheads="1" noChangeShapeType="1" noTextEdit="1"/>
              </p:cNvSpPr>
              <p:nvPr/>
            </p:nvSpPr>
            <p:spPr>
              <a:xfrm>
                <a:off x="215516" y="2536540"/>
                <a:ext cx="8712968" cy="738664"/>
              </a:xfrm>
              <a:prstGeom prst="rect">
                <a:avLst/>
              </a:prstGeom>
              <a:blipFill>
                <a:blip r:embed="rId8"/>
                <a:stretch>
                  <a:fillRect b="-4132"/>
                </a:stretch>
              </a:blipFill>
            </p:spPr>
            <p:txBody>
              <a:bodyPr/>
              <a:lstStyle/>
              <a:p>
                <a:r>
                  <a:rPr lang="zh-CN" altLang="en-US">
                    <a:noFill/>
                  </a:rPr>
                  <a:t> </a:t>
                </a:r>
              </a:p>
            </p:txBody>
          </p:sp>
        </mc:Fallback>
      </mc:AlternateContent>
      <p:pic>
        <p:nvPicPr>
          <p:cNvPr id="33" name="Picture 32">
            <a:extLst>
              <a:ext uri="{FF2B5EF4-FFF2-40B4-BE49-F238E27FC236}">
                <a16:creationId xmlns:a16="http://schemas.microsoft.com/office/drawing/2014/main" id="{18AE2A76-E56B-4A69-87A0-5FDB8F87142B}"/>
              </a:ext>
            </a:extLst>
          </p:cNvPr>
          <p:cNvPicPr>
            <a:picLocks noChangeAspect="1"/>
          </p:cNvPicPr>
          <p:nvPr/>
        </p:nvPicPr>
        <p:blipFill>
          <a:blip r:embed="rId9"/>
          <a:stretch>
            <a:fillRect/>
          </a:stretch>
        </p:blipFill>
        <p:spPr>
          <a:xfrm>
            <a:off x="288614" y="3393372"/>
            <a:ext cx="2686372" cy="1077628"/>
          </a:xfrm>
          <a:prstGeom prst="rect">
            <a:avLst/>
          </a:prstGeom>
        </p:spPr>
      </p:pic>
      <p:sp>
        <p:nvSpPr>
          <p:cNvPr id="34" name="Rectangle 33">
            <a:extLst>
              <a:ext uri="{FF2B5EF4-FFF2-40B4-BE49-F238E27FC236}">
                <a16:creationId xmlns:a16="http://schemas.microsoft.com/office/drawing/2014/main" id="{750C99A4-61B4-44D2-9DDC-169D34550F4F}"/>
              </a:ext>
            </a:extLst>
          </p:cNvPr>
          <p:cNvSpPr/>
          <p:nvPr/>
        </p:nvSpPr>
        <p:spPr>
          <a:xfrm>
            <a:off x="3055668" y="3282616"/>
            <a:ext cx="5732324" cy="1223412"/>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The switch is feasible since, by Assumption 1, the employee can always increase the holding of shares, and by Assumption 2, the employee always has enough shares to pay the exercise price. The shift in exercise strategy does not affect the dividend payments, stock price, outside consumption, or portfolio payoffs by Assumption 3 and results in an additional cumulative dividend payment and additional shares. The X*(t) strategy is at least as good as X(t) since by Assumption 4 the employee can eventually convert extra shares into desirable consumption.</a:t>
            </a:r>
          </a:p>
        </p:txBody>
      </p:sp>
      <p:grpSp>
        <p:nvGrpSpPr>
          <p:cNvPr id="2" name="Group 1">
            <a:extLst>
              <a:ext uri="{FF2B5EF4-FFF2-40B4-BE49-F238E27FC236}">
                <a16:creationId xmlns:a16="http://schemas.microsoft.com/office/drawing/2014/main" id="{93638068-E4D5-4824-A4D6-B11A21015F2E}"/>
              </a:ext>
            </a:extLst>
          </p:cNvPr>
          <p:cNvGrpSpPr/>
          <p:nvPr/>
        </p:nvGrpSpPr>
        <p:grpSpPr>
          <a:xfrm>
            <a:off x="388365" y="1743312"/>
            <a:ext cx="8030428" cy="277671"/>
            <a:chOff x="556787" y="2027436"/>
            <a:chExt cx="8030428" cy="277671"/>
          </a:xfrm>
        </p:grpSpPr>
        <p:cxnSp>
          <p:nvCxnSpPr>
            <p:cNvPr id="31" name="Straight Connector 30">
              <a:extLst>
                <a:ext uri="{FF2B5EF4-FFF2-40B4-BE49-F238E27FC236}">
                  <a16:creationId xmlns:a16="http://schemas.microsoft.com/office/drawing/2014/main" id="{2267479E-FC3A-4A8A-9519-6CBE5DA0469B}"/>
                </a:ext>
              </a:extLst>
            </p:cNvPr>
            <p:cNvCxnSpPr/>
            <p:nvPr/>
          </p:nvCxnSpPr>
          <p:spPr>
            <a:xfrm>
              <a:off x="556787" y="2166268"/>
              <a:ext cx="1834116" cy="0"/>
            </a:xfrm>
            <a:prstGeom prst="line">
              <a:avLst/>
            </a:prstGeom>
            <a:ln w="508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35" name="Arc 34">
              <a:extLst>
                <a:ext uri="{FF2B5EF4-FFF2-40B4-BE49-F238E27FC236}">
                  <a16:creationId xmlns:a16="http://schemas.microsoft.com/office/drawing/2014/main" id="{3F2A2404-32A6-471B-8613-A99E8865DA15}"/>
                </a:ext>
              </a:extLst>
            </p:cNvPr>
            <p:cNvSpPr/>
            <p:nvPr/>
          </p:nvSpPr>
          <p:spPr>
            <a:xfrm>
              <a:off x="2390903" y="2027436"/>
              <a:ext cx="277586" cy="277671"/>
            </a:xfrm>
            <a:prstGeom prst="arc">
              <a:avLst>
                <a:gd name="adj1" fmla="val 1821037"/>
                <a:gd name="adj2" fmla="val 19752242"/>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36" name="Straight Connector 35">
              <a:extLst>
                <a:ext uri="{FF2B5EF4-FFF2-40B4-BE49-F238E27FC236}">
                  <a16:creationId xmlns:a16="http://schemas.microsoft.com/office/drawing/2014/main" id="{EC2B6F5C-1A90-4343-9A50-3C3D7227542C}"/>
                </a:ext>
              </a:extLst>
            </p:cNvPr>
            <p:cNvCxnSpPr/>
            <p:nvPr/>
          </p:nvCxnSpPr>
          <p:spPr>
            <a:xfrm>
              <a:off x="2532545" y="2166268"/>
              <a:ext cx="1834116"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847A08-251A-4AC8-81BC-8D10648BBD94}"/>
                </a:ext>
              </a:extLst>
            </p:cNvPr>
            <p:cNvCxnSpPr/>
            <p:nvPr/>
          </p:nvCxnSpPr>
          <p:spPr>
            <a:xfrm>
              <a:off x="4508303" y="2166268"/>
              <a:ext cx="1834116" cy="0"/>
            </a:xfrm>
            <a:prstGeom prst="line">
              <a:avLst/>
            </a:prstGeom>
            <a:ln w="508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C52552-4B07-4FBC-AF88-BED84A793510}"/>
                </a:ext>
              </a:extLst>
            </p:cNvPr>
            <p:cNvCxnSpPr/>
            <p:nvPr/>
          </p:nvCxnSpPr>
          <p:spPr>
            <a:xfrm>
              <a:off x="6484060" y="2166268"/>
              <a:ext cx="1834116"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3498A041-A2FF-4B20-9896-E3A61B473C33}"/>
                </a:ext>
              </a:extLst>
            </p:cNvPr>
            <p:cNvSpPr/>
            <p:nvPr/>
          </p:nvSpPr>
          <p:spPr>
            <a:xfrm>
              <a:off x="4363811" y="2027436"/>
              <a:ext cx="277586" cy="277671"/>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Arc 39">
              <a:extLst>
                <a:ext uri="{FF2B5EF4-FFF2-40B4-BE49-F238E27FC236}">
                  <a16:creationId xmlns:a16="http://schemas.microsoft.com/office/drawing/2014/main" id="{912B8378-A125-4165-A418-48D567E5C91E}"/>
                </a:ext>
              </a:extLst>
            </p:cNvPr>
            <p:cNvSpPr/>
            <p:nvPr/>
          </p:nvSpPr>
          <p:spPr>
            <a:xfrm>
              <a:off x="6336719" y="2027436"/>
              <a:ext cx="277586" cy="277671"/>
            </a:xfrm>
            <a:prstGeom prst="arc">
              <a:avLst>
                <a:gd name="adj1" fmla="val 1821037"/>
                <a:gd name="adj2" fmla="val 19752242"/>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Arc 40">
              <a:extLst>
                <a:ext uri="{FF2B5EF4-FFF2-40B4-BE49-F238E27FC236}">
                  <a16:creationId xmlns:a16="http://schemas.microsoft.com/office/drawing/2014/main" id="{21D356DD-DA67-4B41-80D5-909F053F7DFE}"/>
                </a:ext>
              </a:extLst>
            </p:cNvPr>
            <p:cNvSpPr/>
            <p:nvPr/>
          </p:nvSpPr>
          <p:spPr>
            <a:xfrm>
              <a:off x="8309629" y="2027436"/>
              <a:ext cx="277586" cy="277671"/>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89935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30693" y="830918"/>
            <a:ext cx="0" cy="431417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a:grpSpLocks/>
          </p:cNvGrpSpPr>
          <p:nvPr/>
        </p:nvGrpSpPr>
        <p:grpSpPr bwMode="auto">
          <a:xfrm>
            <a:off x="3765595" y="14968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46"/>
          <p:cNvGrpSpPr>
            <a:grpSpLocks/>
          </p:cNvGrpSpPr>
          <p:nvPr/>
        </p:nvGrpSpPr>
        <p:grpSpPr bwMode="auto">
          <a:xfrm>
            <a:off x="3765595" y="3643797"/>
            <a:ext cx="550833" cy="55262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文本框 66"/>
          <p:cNvSpPr txBox="1">
            <a:spLocks noChangeArrowheads="1"/>
          </p:cNvSpPr>
          <p:nvPr/>
        </p:nvSpPr>
        <p:spPr bwMode="auto">
          <a:xfrm>
            <a:off x="215517" y="1104894"/>
            <a:ext cx="3529442" cy="2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Under the optimal exercise policy, the market value is:</a:t>
            </a:r>
            <a:endParaRPr lang="en-GB"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Box 8"/>
          <p:cNvSpPr txBox="1"/>
          <p:nvPr/>
        </p:nvSpPr>
        <p:spPr>
          <a:xfrm>
            <a:off x="2719717" y="71129"/>
            <a:ext cx="2621951" cy="615553"/>
          </a:xfrm>
          <a:prstGeom prst="rect">
            <a:avLst/>
          </a:prstGeom>
          <a:noFill/>
        </p:spPr>
        <p:txBody>
          <a:bodyPr wrap="square" lIns="0" tIns="0" rIns="0" bIns="0" rtlCol="0" anchor="ctr">
            <a:spAutoFit/>
          </a:bodyPr>
          <a:lstStyle/>
          <a:p>
            <a:pPr algn="ctr"/>
            <a:r>
              <a:rPr lang="en-US" altLang="zh-CN" sz="2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Reload Options With Discrete Exercise</a:t>
            </a:r>
            <a:endParaRPr lang="zh-CN" altLang="en-US" sz="2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a:extLst>
              <a:ext uri="{FF2B5EF4-FFF2-40B4-BE49-F238E27FC236}">
                <a16:creationId xmlns:a16="http://schemas.microsoft.com/office/drawing/2014/main" id="{91C01F5E-6831-40CE-A97A-12558C425D8B}"/>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sp>
        <p:nvSpPr>
          <p:cNvPr id="13" name="TextBox 12">
            <a:extLst>
              <a:ext uri="{FF2B5EF4-FFF2-40B4-BE49-F238E27FC236}">
                <a16:creationId xmlns:a16="http://schemas.microsoft.com/office/drawing/2014/main" id="{D6CA5CD3-EE9B-4BB8-AD55-4E83E7F29C88}"/>
              </a:ext>
            </a:extLst>
          </p:cNvPr>
          <p:cNvSpPr txBox="1"/>
          <p:nvPr/>
        </p:nvSpPr>
        <p:spPr>
          <a:xfrm>
            <a:off x="8388424" y="3472644"/>
            <a:ext cx="396044" cy="36933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734A0E35-5587-4606-9C00-3977B5463E0A}"/>
              </a:ext>
            </a:extLst>
          </p:cNvPr>
          <p:cNvPicPr>
            <a:picLocks noChangeAspect="1"/>
          </p:cNvPicPr>
          <p:nvPr/>
        </p:nvPicPr>
        <p:blipFill>
          <a:blip r:embed="rId3"/>
          <a:stretch>
            <a:fillRect/>
          </a:stretch>
        </p:blipFill>
        <p:spPr>
          <a:xfrm>
            <a:off x="215516" y="1427873"/>
            <a:ext cx="3170536" cy="426938"/>
          </a:xfrm>
          <a:prstGeom prst="rect">
            <a:avLst/>
          </a:prstGeom>
        </p:spPr>
      </p:pic>
      <p:sp>
        <p:nvSpPr>
          <p:cNvPr id="6" name="Rectangle 5">
            <a:extLst>
              <a:ext uri="{FF2B5EF4-FFF2-40B4-BE49-F238E27FC236}">
                <a16:creationId xmlns:a16="http://schemas.microsoft.com/office/drawing/2014/main" id="{1784EBED-B74D-4B9C-B2E1-AF65532A9EF6}"/>
              </a:ext>
            </a:extLst>
          </p:cNvPr>
          <p:cNvSpPr/>
          <p:nvPr/>
        </p:nvSpPr>
        <p:spPr>
          <a:xfrm>
            <a:off x="118417" y="2046698"/>
            <a:ext cx="3854335" cy="900246"/>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On the other hand, for valuation and hedging, it is more useful to treat each exercise as a cash event. In other words, upon granting shares, the firm values them at the market price. This perspective gives us the alternative valuation formula for an arbitrary exercise policy X(t),</a:t>
            </a:r>
          </a:p>
        </p:txBody>
      </p:sp>
      <p:pic>
        <p:nvPicPr>
          <p:cNvPr id="7" name="Picture 6">
            <a:extLst>
              <a:ext uri="{FF2B5EF4-FFF2-40B4-BE49-F238E27FC236}">
                <a16:creationId xmlns:a16="http://schemas.microsoft.com/office/drawing/2014/main" id="{1990100F-8878-40A6-AFB9-ED87878E976B}"/>
              </a:ext>
            </a:extLst>
          </p:cNvPr>
          <p:cNvPicPr>
            <a:picLocks noChangeAspect="1"/>
          </p:cNvPicPr>
          <p:nvPr/>
        </p:nvPicPr>
        <p:blipFill>
          <a:blip r:embed="rId4"/>
          <a:stretch>
            <a:fillRect/>
          </a:stretch>
        </p:blipFill>
        <p:spPr>
          <a:xfrm>
            <a:off x="215516" y="2946945"/>
            <a:ext cx="2556280" cy="614122"/>
          </a:xfrm>
          <a:prstGeom prst="rect">
            <a:avLst/>
          </a:prstGeom>
        </p:spPr>
      </p:pic>
      <p:pic>
        <p:nvPicPr>
          <p:cNvPr id="10" name="Picture 9">
            <a:extLst>
              <a:ext uri="{FF2B5EF4-FFF2-40B4-BE49-F238E27FC236}">
                <a16:creationId xmlns:a16="http://schemas.microsoft.com/office/drawing/2014/main" id="{28F56134-323A-4D13-A123-2882926EB6C5}"/>
              </a:ext>
            </a:extLst>
          </p:cNvPr>
          <p:cNvPicPr>
            <a:picLocks noChangeAspect="1"/>
          </p:cNvPicPr>
          <p:nvPr/>
        </p:nvPicPr>
        <p:blipFill>
          <a:blip r:embed="rId5"/>
          <a:stretch>
            <a:fillRect/>
          </a:stretch>
        </p:blipFill>
        <p:spPr>
          <a:xfrm>
            <a:off x="4663050" y="1104894"/>
            <a:ext cx="3923396" cy="1503538"/>
          </a:xfrm>
          <a:prstGeom prst="rect">
            <a:avLst/>
          </a:prstGeom>
        </p:spPr>
      </p:pic>
      <p:sp>
        <p:nvSpPr>
          <p:cNvPr id="14" name="TextBox 13">
            <a:extLst>
              <a:ext uri="{FF2B5EF4-FFF2-40B4-BE49-F238E27FC236}">
                <a16:creationId xmlns:a16="http://schemas.microsoft.com/office/drawing/2014/main" id="{A2C7FABF-6B3F-4F70-B627-D65761AD478D}"/>
              </a:ext>
            </a:extLst>
          </p:cNvPr>
          <p:cNvSpPr txBox="1"/>
          <p:nvPr/>
        </p:nvSpPr>
        <p:spPr>
          <a:xfrm>
            <a:off x="3401399" y="1525616"/>
            <a:ext cx="467938" cy="246221"/>
          </a:xfrm>
          <a:prstGeom prst="rect">
            <a:avLst/>
          </a:prstGeom>
          <a:noFill/>
        </p:spPr>
        <p:txBody>
          <a:bodyPr wrap="square" rtlCol="0">
            <a:spAutoFit/>
          </a:bodyPr>
          <a:lstStyle/>
          <a:p>
            <a:r>
              <a:rPr lang="en-US" sz="1000" dirty="0"/>
              <a:t>(2)</a:t>
            </a:r>
          </a:p>
        </p:txBody>
      </p:sp>
      <p:sp>
        <p:nvSpPr>
          <p:cNvPr id="22" name="TextBox 21">
            <a:extLst>
              <a:ext uri="{FF2B5EF4-FFF2-40B4-BE49-F238E27FC236}">
                <a16:creationId xmlns:a16="http://schemas.microsoft.com/office/drawing/2014/main" id="{6AE2AF67-2BBF-4E46-8E42-A94043449A97}"/>
              </a:ext>
            </a:extLst>
          </p:cNvPr>
          <p:cNvSpPr txBox="1"/>
          <p:nvPr/>
        </p:nvSpPr>
        <p:spPr>
          <a:xfrm>
            <a:off x="3401399" y="3138831"/>
            <a:ext cx="467938" cy="246221"/>
          </a:xfrm>
          <a:prstGeom prst="rect">
            <a:avLst/>
          </a:prstGeom>
          <a:noFill/>
        </p:spPr>
        <p:txBody>
          <a:bodyPr wrap="square" rtlCol="0">
            <a:spAutoFit/>
          </a:bodyPr>
          <a:lstStyle/>
          <a:p>
            <a:r>
              <a:rPr lang="en-US" sz="1000" dirty="0"/>
              <a:t>(3)</a:t>
            </a:r>
          </a:p>
        </p:txBody>
      </p:sp>
      <p:sp>
        <p:nvSpPr>
          <p:cNvPr id="23" name="TextBox 22">
            <a:extLst>
              <a:ext uri="{FF2B5EF4-FFF2-40B4-BE49-F238E27FC236}">
                <a16:creationId xmlns:a16="http://schemas.microsoft.com/office/drawing/2014/main" id="{F9C220DC-A69A-4711-9D2C-4FE3F279D7C3}"/>
              </a:ext>
            </a:extLst>
          </p:cNvPr>
          <p:cNvSpPr txBox="1"/>
          <p:nvPr/>
        </p:nvSpPr>
        <p:spPr>
          <a:xfrm>
            <a:off x="8208404" y="1496834"/>
            <a:ext cx="467938" cy="246221"/>
          </a:xfrm>
          <a:prstGeom prst="rect">
            <a:avLst/>
          </a:prstGeom>
          <a:solidFill>
            <a:schemeClr val="bg1"/>
          </a:solidFill>
        </p:spPr>
        <p:txBody>
          <a:bodyPr wrap="square" rtlCol="0">
            <a:spAutoFit/>
          </a:bodyPr>
          <a:lstStyle/>
          <a:p>
            <a:r>
              <a:rPr lang="en-US" sz="1000" dirty="0"/>
              <a:t>(4)</a:t>
            </a:r>
          </a:p>
        </p:txBody>
      </p:sp>
      <p:sp>
        <p:nvSpPr>
          <p:cNvPr id="24" name="TextBox 8">
            <a:extLst>
              <a:ext uri="{FF2B5EF4-FFF2-40B4-BE49-F238E27FC236}">
                <a16:creationId xmlns:a16="http://schemas.microsoft.com/office/drawing/2014/main" id="{9A908B5D-8F73-410F-8F43-0103498B9AFE}"/>
              </a:ext>
            </a:extLst>
          </p:cNvPr>
          <p:cNvSpPr txBox="1"/>
          <p:nvPr/>
        </p:nvSpPr>
        <p:spPr>
          <a:xfrm>
            <a:off x="3706469" y="2762278"/>
            <a:ext cx="2304256" cy="184666"/>
          </a:xfrm>
          <a:prstGeom prst="rect">
            <a:avLst/>
          </a:prstGeom>
          <a:noFill/>
        </p:spPr>
        <p:txBody>
          <a:bodyPr wrap="square" lIns="0" tIns="0" rIns="0" bIns="0" rtlCol="0" anchor="ctr">
            <a:spAutoFit/>
          </a:bodyPr>
          <a:lstStyle/>
          <a:p>
            <a:pPr algn="ctr"/>
            <a:r>
              <a:rPr lang="en-US" altLang="zh-CN"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Proof</a:t>
            </a:r>
            <a:endParaRPr lang="zh-CN" altLang="en-US" sz="1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a:extLst>
              <a:ext uri="{FF2B5EF4-FFF2-40B4-BE49-F238E27FC236}">
                <a16:creationId xmlns:a16="http://schemas.microsoft.com/office/drawing/2014/main" id="{EBBD94EE-CCDD-4A72-A9C1-5E5CF1008DC9}"/>
              </a:ext>
            </a:extLst>
          </p:cNvPr>
          <p:cNvSpPr txBox="1"/>
          <p:nvPr/>
        </p:nvSpPr>
        <p:spPr>
          <a:xfrm>
            <a:off x="8208404" y="2142242"/>
            <a:ext cx="467938" cy="246221"/>
          </a:xfrm>
          <a:prstGeom prst="rect">
            <a:avLst/>
          </a:prstGeom>
          <a:solidFill>
            <a:schemeClr val="bg1"/>
          </a:solidFill>
        </p:spPr>
        <p:txBody>
          <a:bodyPr wrap="square" rtlCol="0">
            <a:spAutoFit/>
          </a:bodyPr>
          <a:lstStyle/>
          <a:p>
            <a:r>
              <a:rPr lang="en-US" sz="1000" dirty="0"/>
              <a:t>(5)</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864783A-5112-476B-8FAC-65D5D2ED1D41}"/>
                  </a:ext>
                </a:extLst>
              </p:cNvPr>
              <p:cNvSpPr/>
              <p:nvPr/>
            </p:nvSpPr>
            <p:spPr>
              <a:xfrm>
                <a:off x="4572000" y="3045169"/>
                <a:ext cx="4572000" cy="751681"/>
              </a:xfrm>
              <a:prstGeom prst="rect">
                <a:avLst/>
              </a:prstGeom>
            </p:spPr>
            <p:txBody>
              <a:bodyPr>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Equations (2) and (3) have the same value. Set X(t) = </a:t>
                </a:r>
                <a14:m>
                  <m:oMath xmlns:m="http://schemas.openxmlformats.org/officeDocument/2006/math">
                    <m:sSup>
                      <m:sSupPr>
                        <m:ctrlPr>
                          <a:rPr lang="en-US" sz="1050" i="1" smtClean="0">
                            <a:solidFill>
                              <a:schemeClr val="tx1">
                                <a:lumMod val="50000"/>
                                <a:lumOff val="50000"/>
                              </a:schemeClr>
                            </a:solidFill>
                            <a:latin typeface="Cambria Math" panose="02040503050406030204" pitchFamily="18" charset="0"/>
                            <a:ea typeface="微软雅黑" panose="020B0503020204020204" pitchFamily="34" charset="-122"/>
                            <a:cs typeface="+mn-ea"/>
                          </a:rPr>
                        </m:ctrlPr>
                      </m:sSupPr>
                      <m:e>
                        <m:r>
                          <a:rPr lang="en-US"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rPr>
                          <m:t>𝑀</m:t>
                        </m:r>
                      </m:e>
                      <m:sup>
                        <m:r>
                          <a:rPr lang="en-US"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rPr>
                          <m:t>𝑛</m:t>
                        </m:r>
                      </m:sup>
                    </m:sSup>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 On date </a:t>
                </a:r>
                <a14:m>
                  <m:oMath xmlns:m="http://schemas.openxmlformats.org/officeDocument/2006/math">
                    <m:sSub>
                      <m:sSubPr>
                        <m:ctrlPr>
                          <a:rPr lang="en-US" sz="1050" i="1" smtClean="0">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rPr>
                          <m:t>𝑡</m:t>
                        </m:r>
                      </m:e>
                      <m:sub>
                        <m:r>
                          <a:rPr lang="en-US"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rPr>
                          <m:t>𝑗</m:t>
                        </m:r>
                      </m:sub>
                    </m:sSub>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when there is no exercise, </a:t>
                </a:r>
                <a14:m>
                  <m:oMath xmlns:m="http://schemas.openxmlformats.org/officeDocument/2006/math">
                    <m:sSup>
                      <m:sSupPr>
                        <m:ctrlP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ctrlPr>
                      </m:sSupPr>
                      <m:e>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𝑀</m:t>
                        </m:r>
                      </m:e>
                      <m:sup>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𝑛</m:t>
                        </m:r>
                      </m:sup>
                    </m:sSup>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 - </a:t>
                </a:r>
                <a14:m>
                  <m:oMath xmlns:m="http://schemas.openxmlformats.org/officeDocument/2006/math">
                    <m:sSup>
                      <m:sSupPr>
                        <m:ctrlP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ctrlPr>
                      </m:sSupPr>
                      <m:e>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𝑀</m:t>
                        </m:r>
                      </m:e>
                      <m:sup>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𝑛</m:t>
                        </m:r>
                      </m:sup>
                    </m:sSup>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 = 0 and consequently the </a:t>
                </a:r>
                <a:r>
                  <a:rPr lang="en-US" sz="1050" dirty="0" err="1">
                    <a:solidFill>
                      <a:schemeClr val="tx1">
                        <a:lumMod val="50000"/>
                        <a:lumOff val="50000"/>
                      </a:schemeClr>
                    </a:solidFill>
                    <a:latin typeface="微软雅黑" panose="020B0503020204020204" pitchFamily="34" charset="-122"/>
                    <a:ea typeface="微软雅黑" panose="020B0503020204020204" pitchFamily="34" charset="-122"/>
                    <a:cs typeface="+mn-ea"/>
                  </a:rPr>
                  <a:t>jth</a:t>
                </a:r>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term in Equation (5) is 0. The other dates are exercise dates, and the term in Equation (5) equals corresponding term in equation (3).</a:t>
                </a:r>
              </a:p>
            </p:txBody>
          </p:sp>
        </mc:Choice>
        <mc:Fallback xmlns="">
          <p:sp>
            <p:nvSpPr>
              <p:cNvPr id="15" name="Rectangle 14">
                <a:extLst>
                  <a:ext uri="{FF2B5EF4-FFF2-40B4-BE49-F238E27FC236}">
                    <a16:creationId xmlns:a16="http://schemas.microsoft.com/office/drawing/2014/main" id="{2864783A-5112-476B-8FAC-65D5D2ED1D41}"/>
                  </a:ext>
                </a:extLst>
              </p:cNvPr>
              <p:cNvSpPr>
                <a:spLocks noRot="1" noChangeAspect="1" noMove="1" noResize="1" noEditPoints="1" noAdjustHandles="1" noChangeArrowheads="1" noChangeShapeType="1" noTextEdit="1"/>
              </p:cNvSpPr>
              <p:nvPr/>
            </p:nvSpPr>
            <p:spPr>
              <a:xfrm>
                <a:off x="4572000" y="3045169"/>
                <a:ext cx="4572000" cy="751681"/>
              </a:xfrm>
              <a:prstGeom prst="rect">
                <a:avLst/>
              </a:prstGeom>
              <a:blipFill>
                <a:blip r:embed="rId6"/>
                <a:stretch>
                  <a:fillRect b="-4065"/>
                </a:stretch>
              </a:blipFill>
            </p:spPr>
            <p:txBody>
              <a:bodyPr/>
              <a:lstStyle/>
              <a:p>
                <a:r>
                  <a:rPr lang="en-US">
                    <a:noFill/>
                  </a:rPr>
                  <a:t> </a:t>
                </a:r>
              </a:p>
            </p:txBody>
          </p:sp>
        </mc:Fallback>
      </mc:AlternateContent>
    </p:spTree>
    <p:extLst>
      <p:ext uri="{BB962C8B-B14F-4D97-AF65-F5344CB8AC3E}">
        <p14:creationId xmlns:p14="http://schemas.microsoft.com/office/powerpoint/2010/main" val="1908772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30693" y="830918"/>
            <a:ext cx="0" cy="431417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a:grpSpLocks/>
          </p:cNvGrpSpPr>
          <p:nvPr/>
        </p:nvGrpSpPr>
        <p:grpSpPr bwMode="auto">
          <a:xfrm>
            <a:off x="3765595" y="14968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46"/>
          <p:cNvGrpSpPr>
            <a:grpSpLocks/>
          </p:cNvGrpSpPr>
          <p:nvPr/>
        </p:nvGrpSpPr>
        <p:grpSpPr bwMode="auto">
          <a:xfrm>
            <a:off x="3765595" y="3643797"/>
            <a:ext cx="550833" cy="55262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p:cNvSpPr txBox="1"/>
          <p:nvPr/>
        </p:nvSpPr>
        <p:spPr>
          <a:xfrm>
            <a:off x="2719717" y="71129"/>
            <a:ext cx="2621951" cy="615553"/>
          </a:xfrm>
          <a:prstGeom prst="rect">
            <a:avLst/>
          </a:prstGeom>
          <a:noFill/>
        </p:spPr>
        <p:txBody>
          <a:bodyPr wrap="square" lIns="0" tIns="0" rIns="0" bIns="0" rtlCol="0" anchor="ctr">
            <a:spAutoFit/>
          </a:bodyPr>
          <a:lstStyle/>
          <a:p>
            <a:pPr algn="ctr"/>
            <a:r>
              <a:rPr lang="en-US" altLang="zh-CN" sz="2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Reload Options With Continuous Exercise</a:t>
            </a:r>
            <a:endParaRPr lang="zh-CN" altLang="en-US" sz="2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a:extLst>
              <a:ext uri="{FF2B5EF4-FFF2-40B4-BE49-F238E27FC236}">
                <a16:creationId xmlns:a16="http://schemas.microsoft.com/office/drawing/2014/main" id="{91C01F5E-6831-40CE-A97A-12558C425D8B}"/>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sp>
        <p:nvSpPr>
          <p:cNvPr id="13" name="TextBox 12">
            <a:extLst>
              <a:ext uri="{FF2B5EF4-FFF2-40B4-BE49-F238E27FC236}">
                <a16:creationId xmlns:a16="http://schemas.microsoft.com/office/drawing/2014/main" id="{D6CA5CD3-EE9B-4BB8-AD55-4E83E7F29C88}"/>
              </a:ext>
            </a:extLst>
          </p:cNvPr>
          <p:cNvSpPr txBox="1"/>
          <p:nvPr/>
        </p:nvSpPr>
        <p:spPr>
          <a:xfrm>
            <a:off x="8388424" y="3472644"/>
            <a:ext cx="396044" cy="369332"/>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1784EBED-B74D-4B9C-B2E1-AF65532A9EF6}"/>
              </a:ext>
            </a:extLst>
          </p:cNvPr>
          <p:cNvSpPr/>
          <p:nvPr/>
        </p:nvSpPr>
        <p:spPr>
          <a:xfrm>
            <a:off x="95681" y="1096380"/>
            <a:ext cx="3649278" cy="900246"/>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When the employee can exercise the reload option continuously</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there</a:t>
            </a:r>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is a technical issue of how to define payoffs. We finesse these technical issues on a continuous set of times as a suitable limit of exercise on a discrete grid as the grid gets finer and finer.</a:t>
            </a:r>
          </a:p>
        </p:txBody>
      </p:sp>
      <p:pic>
        <p:nvPicPr>
          <p:cNvPr id="8" name="Picture 7">
            <a:extLst>
              <a:ext uri="{FF2B5EF4-FFF2-40B4-BE49-F238E27FC236}">
                <a16:creationId xmlns:a16="http://schemas.microsoft.com/office/drawing/2014/main" id="{77C2C75B-5FB1-48A6-AE93-E12DF1F22BBF}"/>
              </a:ext>
            </a:extLst>
          </p:cNvPr>
          <p:cNvPicPr>
            <a:picLocks noChangeAspect="1"/>
          </p:cNvPicPr>
          <p:nvPr/>
        </p:nvPicPr>
        <p:blipFill>
          <a:blip r:embed="rId3"/>
          <a:stretch>
            <a:fillRect/>
          </a:stretch>
        </p:blipFill>
        <p:spPr>
          <a:xfrm>
            <a:off x="176201" y="2252808"/>
            <a:ext cx="3067050" cy="447675"/>
          </a:xfrm>
          <a:prstGeom prst="rect">
            <a:avLst/>
          </a:prstGeom>
        </p:spPr>
      </p:pic>
      <p:pic>
        <p:nvPicPr>
          <p:cNvPr id="9" name="Picture 8">
            <a:extLst>
              <a:ext uri="{FF2B5EF4-FFF2-40B4-BE49-F238E27FC236}">
                <a16:creationId xmlns:a16="http://schemas.microsoft.com/office/drawing/2014/main" id="{924B0D55-CA6C-4616-B144-6D869DA2362E}"/>
              </a:ext>
            </a:extLst>
          </p:cNvPr>
          <p:cNvPicPr>
            <a:picLocks noChangeAspect="1"/>
          </p:cNvPicPr>
          <p:nvPr/>
        </p:nvPicPr>
        <p:blipFill>
          <a:blip r:embed="rId4"/>
          <a:stretch>
            <a:fillRect/>
          </a:stretch>
        </p:blipFill>
        <p:spPr>
          <a:xfrm>
            <a:off x="176201" y="2923233"/>
            <a:ext cx="3554917" cy="552620"/>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BF98D5F-7C66-429B-BD6E-ABB69C090512}"/>
                  </a:ext>
                </a:extLst>
              </p:cNvPr>
              <p:cNvSpPr/>
              <p:nvPr/>
            </p:nvSpPr>
            <p:spPr>
              <a:xfrm>
                <a:off x="86717" y="3614817"/>
                <a:ext cx="3644400" cy="415498"/>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Which is the same as Equation (2) except with the continuous process M substituted for </a:t>
                </a:r>
                <a14:m>
                  <m:oMath xmlns:m="http://schemas.openxmlformats.org/officeDocument/2006/math">
                    <m:sSup>
                      <m:sSupPr>
                        <m:ctrlP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ctrlPr>
                      </m:sSupPr>
                      <m:e>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𝑀</m:t>
                        </m:r>
                      </m:e>
                      <m:sup>
                        <m:r>
                          <a:rPr lang="en-US" sz="1050" i="1">
                            <a:solidFill>
                              <a:schemeClr val="tx1">
                                <a:lumMod val="50000"/>
                                <a:lumOff val="50000"/>
                              </a:schemeClr>
                            </a:solidFill>
                            <a:latin typeface="Cambria Math" panose="02040503050406030204" pitchFamily="18" charset="0"/>
                            <a:ea typeface="微软雅黑" panose="020B0503020204020204" pitchFamily="34" charset="-122"/>
                            <a:cs typeface="+mn-ea"/>
                          </a:rPr>
                          <m:t>𝑛</m:t>
                        </m:r>
                      </m:sup>
                    </m:sSup>
                  </m:oMath>
                </a14:m>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 </a:t>
                </a:r>
              </a:p>
            </p:txBody>
          </p:sp>
        </mc:Choice>
        <mc:Fallback xmlns="">
          <p:sp>
            <p:nvSpPr>
              <p:cNvPr id="11" name="Rectangle 10">
                <a:extLst>
                  <a:ext uri="{FF2B5EF4-FFF2-40B4-BE49-F238E27FC236}">
                    <a16:creationId xmlns:a16="http://schemas.microsoft.com/office/drawing/2014/main" id="{DBF98D5F-7C66-429B-BD6E-ABB69C090512}"/>
                  </a:ext>
                </a:extLst>
              </p:cNvPr>
              <p:cNvSpPr>
                <a:spLocks noRot="1" noChangeAspect="1" noMove="1" noResize="1" noEditPoints="1" noAdjustHandles="1" noChangeArrowheads="1" noChangeShapeType="1" noTextEdit="1"/>
              </p:cNvSpPr>
              <p:nvPr/>
            </p:nvSpPr>
            <p:spPr>
              <a:xfrm>
                <a:off x="86717" y="3614817"/>
                <a:ext cx="3644400" cy="415498"/>
              </a:xfrm>
              <a:prstGeom prst="rect">
                <a:avLst/>
              </a:prstGeom>
              <a:blipFill>
                <a:blip r:embed="rId5"/>
                <a:stretch>
                  <a:fillRect b="-735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09353E3-AAB1-4D2B-9279-E92492F15266}"/>
              </a:ext>
            </a:extLst>
          </p:cNvPr>
          <p:cNvSpPr/>
          <p:nvPr/>
        </p:nvSpPr>
        <p:spPr>
          <a:xfrm>
            <a:off x="99960" y="2069595"/>
            <a:ext cx="1733167" cy="253916"/>
          </a:xfrm>
          <a:prstGeom prst="rect">
            <a:avLst/>
          </a:prstGeom>
        </p:spPr>
        <p:txBody>
          <a:bodyPr wrap="non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The strike price process:</a:t>
            </a:r>
          </a:p>
        </p:txBody>
      </p:sp>
      <p:sp>
        <p:nvSpPr>
          <p:cNvPr id="27" name="Rectangle 26">
            <a:extLst>
              <a:ext uri="{FF2B5EF4-FFF2-40B4-BE49-F238E27FC236}">
                <a16:creationId xmlns:a16="http://schemas.microsoft.com/office/drawing/2014/main" id="{354A480C-09DC-4EDE-A4BF-0EEEFD3A91C2}"/>
              </a:ext>
            </a:extLst>
          </p:cNvPr>
          <p:cNvSpPr/>
          <p:nvPr/>
        </p:nvSpPr>
        <p:spPr>
          <a:xfrm>
            <a:off x="105249" y="2642468"/>
            <a:ext cx="833883" cy="253916"/>
          </a:xfrm>
          <a:prstGeom prst="rect">
            <a:avLst/>
          </a:prstGeom>
        </p:spPr>
        <p:txBody>
          <a:bodyPr wrap="non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The value:</a:t>
            </a:r>
          </a:p>
        </p:txBody>
      </p:sp>
      <p:pic>
        <p:nvPicPr>
          <p:cNvPr id="16" name="Picture 15">
            <a:extLst>
              <a:ext uri="{FF2B5EF4-FFF2-40B4-BE49-F238E27FC236}">
                <a16:creationId xmlns:a16="http://schemas.microsoft.com/office/drawing/2014/main" id="{6890A801-65CB-4A08-BB16-E62A0DA4B01D}"/>
              </a:ext>
            </a:extLst>
          </p:cNvPr>
          <p:cNvPicPr>
            <a:picLocks noChangeAspect="1"/>
          </p:cNvPicPr>
          <p:nvPr/>
        </p:nvPicPr>
        <p:blipFill>
          <a:blip r:embed="rId6"/>
          <a:stretch>
            <a:fillRect/>
          </a:stretch>
        </p:blipFill>
        <p:spPr>
          <a:xfrm>
            <a:off x="87034" y="4318019"/>
            <a:ext cx="2186718" cy="619414"/>
          </a:xfrm>
          <a:prstGeom prst="rect">
            <a:avLst/>
          </a:prstGeom>
        </p:spPr>
      </p:pic>
      <p:sp>
        <p:nvSpPr>
          <p:cNvPr id="29" name="Rectangle 28">
            <a:extLst>
              <a:ext uri="{FF2B5EF4-FFF2-40B4-BE49-F238E27FC236}">
                <a16:creationId xmlns:a16="http://schemas.microsoft.com/office/drawing/2014/main" id="{C630305F-8807-4FF0-A356-41425999EB9E}"/>
              </a:ext>
            </a:extLst>
          </p:cNvPr>
          <p:cNvSpPr/>
          <p:nvPr/>
        </p:nvSpPr>
        <p:spPr>
          <a:xfrm>
            <a:off x="77507" y="4064103"/>
            <a:ext cx="920445" cy="253916"/>
          </a:xfrm>
          <a:prstGeom prst="rect">
            <a:avLst/>
          </a:prstGeom>
        </p:spPr>
        <p:txBody>
          <a:bodyPr wrap="non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Cash Event:</a:t>
            </a:r>
          </a:p>
        </p:txBody>
      </p:sp>
      <p:pic>
        <p:nvPicPr>
          <p:cNvPr id="17" name="Picture 16">
            <a:extLst>
              <a:ext uri="{FF2B5EF4-FFF2-40B4-BE49-F238E27FC236}">
                <a16:creationId xmlns:a16="http://schemas.microsoft.com/office/drawing/2014/main" id="{53D0A624-9850-4241-94F3-CA4F8ADA8ADA}"/>
              </a:ext>
            </a:extLst>
          </p:cNvPr>
          <p:cNvPicPr>
            <a:picLocks noChangeAspect="1"/>
          </p:cNvPicPr>
          <p:nvPr/>
        </p:nvPicPr>
        <p:blipFill>
          <a:blip r:embed="rId7"/>
          <a:stretch>
            <a:fillRect/>
          </a:stretch>
        </p:blipFill>
        <p:spPr>
          <a:xfrm>
            <a:off x="4370616" y="2804540"/>
            <a:ext cx="4216618" cy="577884"/>
          </a:xfrm>
          <a:prstGeom prst="rect">
            <a:avLst/>
          </a:prstGeom>
        </p:spPr>
      </p:pic>
      <p:sp>
        <p:nvSpPr>
          <p:cNvPr id="19" name="Rectangle 18">
            <a:extLst>
              <a:ext uri="{FF2B5EF4-FFF2-40B4-BE49-F238E27FC236}">
                <a16:creationId xmlns:a16="http://schemas.microsoft.com/office/drawing/2014/main" id="{DAD17FAB-47AE-49CF-B225-2C8400AE6BB7}"/>
              </a:ext>
            </a:extLst>
          </p:cNvPr>
          <p:cNvSpPr/>
          <p:nvPr/>
        </p:nvSpPr>
        <p:spPr>
          <a:xfrm>
            <a:off x="4317722" y="1096380"/>
            <a:ext cx="4572000" cy="1708160"/>
          </a:xfrm>
          <a:prstGeom prst="rect">
            <a:avLst/>
          </a:prstGeom>
        </p:spPr>
        <p:txBody>
          <a:bodyPr>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At this point we add the assumption that any jumps in the process S are downward jumps, that is, S(t) - S(t-) &lt; 0. This assumption implies that M is continuous: M can only jump up where S does and S cannot, while M is a cumulative maximum and therefore cannot jump down. </a:t>
            </a:r>
          </a:p>
          <a:p>
            <a:endPar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It is nice that the assumption we need is also exactly the assumption that accommodates predictable dividend dates (which are times when the stock price can jump down), provided reinvesting dividends results in a continuous  wealth process.</a:t>
            </a:r>
          </a:p>
        </p:txBody>
      </p:sp>
      <p:sp>
        <p:nvSpPr>
          <p:cNvPr id="28" name="Rectangle 27">
            <a:extLst>
              <a:ext uri="{FF2B5EF4-FFF2-40B4-BE49-F238E27FC236}">
                <a16:creationId xmlns:a16="http://schemas.microsoft.com/office/drawing/2014/main" id="{24C1EF00-BF25-4384-9C44-60C57CE9F029}"/>
              </a:ext>
            </a:extLst>
          </p:cNvPr>
          <p:cNvSpPr/>
          <p:nvPr/>
        </p:nvSpPr>
        <p:spPr>
          <a:xfrm>
            <a:off x="4317722" y="3426478"/>
            <a:ext cx="4572000" cy="415498"/>
          </a:xfrm>
          <a:prstGeom prst="rect">
            <a:avLst/>
          </a:prstGeom>
        </p:spPr>
        <p:txBody>
          <a:bodyPr>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which is the formula that will allow us to derive a simple expression Black-Scholes case with dividends. </a:t>
            </a:r>
          </a:p>
        </p:txBody>
      </p:sp>
    </p:spTree>
    <p:extLst>
      <p:ext uri="{BB962C8B-B14F-4D97-AF65-F5344CB8AC3E}">
        <p14:creationId xmlns:p14="http://schemas.microsoft.com/office/powerpoint/2010/main" val="333604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64543" y="3274623"/>
            <a:ext cx="640445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Black-Scholes Case With Dividends</a:t>
            </a:r>
            <a:endParaRPr lang="zh-CN" altLang="en-US" sz="2800" b="1" dirty="0">
              <a:solidFill>
                <a:srgbClr val="093B5C"/>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3</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887924"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THREE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690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30693" y="830918"/>
            <a:ext cx="0" cy="431417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a:grpSpLocks/>
          </p:cNvGrpSpPr>
          <p:nvPr/>
        </p:nvGrpSpPr>
        <p:grpSpPr bwMode="auto">
          <a:xfrm>
            <a:off x="3765595" y="14968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46"/>
          <p:cNvGrpSpPr>
            <a:grpSpLocks/>
          </p:cNvGrpSpPr>
          <p:nvPr/>
        </p:nvGrpSpPr>
        <p:grpSpPr bwMode="auto">
          <a:xfrm>
            <a:off x="3765595" y="3643797"/>
            <a:ext cx="550833" cy="55262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9">
            <a:extLst>
              <a:ext uri="{FF2B5EF4-FFF2-40B4-BE49-F238E27FC236}">
                <a16:creationId xmlns:a16="http://schemas.microsoft.com/office/drawing/2014/main" id="{91C01F5E-6831-40CE-A97A-12558C425D8B}"/>
              </a:ext>
            </a:extLst>
          </p:cNvPr>
          <p:cNvSpPr txBox="1"/>
          <p:nvPr/>
        </p:nvSpPr>
        <p:spPr>
          <a:xfrm>
            <a:off x="215515" y="124272"/>
            <a:ext cx="2504191"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Black-Scholes Case With Dividends</a:t>
            </a:r>
            <a:endParaRPr lang="zh-CN" altLang="en-US" b="1" dirty="0">
              <a:solidFill>
                <a:srgbClr val="093B5C"/>
              </a:solidFill>
              <a:latin typeface="方正兰亭超细黑简体" pitchFamily="2" charset="-122"/>
              <a:ea typeface="方正兰亭超细黑简体" pitchFamily="2" charset="-122"/>
            </a:endParaRPr>
          </a:p>
        </p:txBody>
      </p:sp>
      <p:sp>
        <p:nvSpPr>
          <p:cNvPr id="13" name="TextBox 12">
            <a:extLst>
              <a:ext uri="{FF2B5EF4-FFF2-40B4-BE49-F238E27FC236}">
                <a16:creationId xmlns:a16="http://schemas.microsoft.com/office/drawing/2014/main" id="{D6CA5CD3-EE9B-4BB8-AD55-4E83E7F29C88}"/>
              </a:ext>
            </a:extLst>
          </p:cNvPr>
          <p:cNvSpPr txBox="1"/>
          <p:nvPr/>
        </p:nvSpPr>
        <p:spPr>
          <a:xfrm>
            <a:off x="8388424" y="3472644"/>
            <a:ext cx="396044" cy="369332"/>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1784EBED-B74D-4B9C-B2E1-AF65532A9EF6}"/>
              </a:ext>
            </a:extLst>
          </p:cNvPr>
          <p:cNvSpPr/>
          <p:nvPr/>
        </p:nvSpPr>
        <p:spPr>
          <a:xfrm>
            <a:off x="95681" y="1096380"/>
            <a:ext cx="3649278" cy="415498"/>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We assume a constant positive interest rate r, so bond prices follow</a:t>
            </a:r>
          </a:p>
        </p:txBody>
      </p:sp>
      <p:sp>
        <p:nvSpPr>
          <p:cNvPr id="12" name="Rectangle 11">
            <a:extLst>
              <a:ext uri="{FF2B5EF4-FFF2-40B4-BE49-F238E27FC236}">
                <a16:creationId xmlns:a16="http://schemas.microsoft.com/office/drawing/2014/main" id="{309353E3-AAB1-4D2B-9279-E92492F15266}"/>
              </a:ext>
            </a:extLst>
          </p:cNvPr>
          <p:cNvSpPr/>
          <p:nvPr/>
        </p:nvSpPr>
        <p:spPr>
          <a:xfrm>
            <a:off x="108649" y="2030037"/>
            <a:ext cx="3929831" cy="577081"/>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With the Black-Scholes assumption of a constant volatility per unit time and continuous proportional dividends, the stock price and cumulative dividend processes follow</a:t>
            </a:r>
          </a:p>
        </p:txBody>
      </p:sp>
      <p:pic>
        <p:nvPicPr>
          <p:cNvPr id="4" name="Picture 3">
            <a:extLst>
              <a:ext uri="{FF2B5EF4-FFF2-40B4-BE49-F238E27FC236}">
                <a16:creationId xmlns:a16="http://schemas.microsoft.com/office/drawing/2014/main" id="{9BD2FE54-3DBE-42A3-8B56-752FACADD89C}"/>
              </a:ext>
            </a:extLst>
          </p:cNvPr>
          <p:cNvPicPr>
            <a:picLocks noChangeAspect="1"/>
          </p:cNvPicPr>
          <p:nvPr/>
        </p:nvPicPr>
        <p:blipFill>
          <a:blip r:embed="rId3"/>
          <a:stretch>
            <a:fillRect/>
          </a:stretch>
        </p:blipFill>
        <p:spPr>
          <a:xfrm>
            <a:off x="1522609" y="1506058"/>
            <a:ext cx="990600" cy="361950"/>
          </a:xfrm>
          <a:prstGeom prst="rect">
            <a:avLst/>
          </a:prstGeom>
        </p:spPr>
      </p:pic>
      <p:pic>
        <p:nvPicPr>
          <p:cNvPr id="7" name="Picture 6">
            <a:extLst>
              <a:ext uri="{FF2B5EF4-FFF2-40B4-BE49-F238E27FC236}">
                <a16:creationId xmlns:a16="http://schemas.microsoft.com/office/drawing/2014/main" id="{100A0845-2847-4BED-9983-DEF04ECF4C13}"/>
              </a:ext>
            </a:extLst>
          </p:cNvPr>
          <p:cNvPicPr>
            <a:picLocks noChangeAspect="1"/>
          </p:cNvPicPr>
          <p:nvPr/>
        </p:nvPicPr>
        <p:blipFill>
          <a:blip r:embed="rId4"/>
          <a:stretch>
            <a:fillRect/>
          </a:stretch>
        </p:blipFill>
        <p:spPr>
          <a:xfrm>
            <a:off x="54017" y="2701909"/>
            <a:ext cx="3705768" cy="1022764"/>
          </a:xfrm>
          <a:prstGeom prst="rect">
            <a:avLst/>
          </a:prstGeom>
        </p:spPr>
      </p:pic>
      <p:pic>
        <p:nvPicPr>
          <p:cNvPr id="10" name="Picture 9">
            <a:extLst>
              <a:ext uri="{FF2B5EF4-FFF2-40B4-BE49-F238E27FC236}">
                <a16:creationId xmlns:a16="http://schemas.microsoft.com/office/drawing/2014/main" id="{BDA77692-4BD6-44BB-96F3-070361654AB8}"/>
              </a:ext>
            </a:extLst>
          </p:cNvPr>
          <p:cNvPicPr>
            <a:picLocks noChangeAspect="1"/>
          </p:cNvPicPr>
          <p:nvPr/>
        </p:nvPicPr>
        <p:blipFill>
          <a:blip r:embed="rId5"/>
          <a:stretch>
            <a:fillRect/>
          </a:stretch>
        </p:blipFill>
        <p:spPr>
          <a:xfrm>
            <a:off x="4465645" y="830508"/>
            <a:ext cx="4399839" cy="4011833"/>
          </a:xfrm>
          <a:prstGeom prst="rect">
            <a:avLst/>
          </a:prstGeom>
        </p:spPr>
      </p:pic>
      <p:sp>
        <p:nvSpPr>
          <p:cNvPr id="30" name="TextBox 29">
            <a:extLst>
              <a:ext uri="{FF2B5EF4-FFF2-40B4-BE49-F238E27FC236}">
                <a16:creationId xmlns:a16="http://schemas.microsoft.com/office/drawing/2014/main" id="{321928FE-C583-45D5-9642-C4F2442D846B}"/>
              </a:ext>
            </a:extLst>
          </p:cNvPr>
          <p:cNvSpPr txBox="1"/>
          <p:nvPr/>
        </p:nvSpPr>
        <p:spPr>
          <a:xfrm>
            <a:off x="3401399" y="1525616"/>
            <a:ext cx="467938" cy="246221"/>
          </a:xfrm>
          <a:prstGeom prst="rect">
            <a:avLst/>
          </a:prstGeom>
          <a:noFill/>
        </p:spPr>
        <p:txBody>
          <a:bodyPr wrap="square" rtlCol="0">
            <a:spAutoFit/>
          </a:bodyPr>
          <a:lstStyle/>
          <a:p>
            <a:r>
              <a:rPr lang="en-US" sz="1000" dirty="0"/>
              <a:t>(6)</a:t>
            </a:r>
          </a:p>
        </p:txBody>
      </p:sp>
      <p:sp>
        <p:nvSpPr>
          <p:cNvPr id="32" name="TextBox 31">
            <a:extLst>
              <a:ext uri="{FF2B5EF4-FFF2-40B4-BE49-F238E27FC236}">
                <a16:creationId xmlns:a16="http://schemas.microsoft.com/office/drawing/2014/main" id="{85F9A6D8-B5E8-4CA0-9135-2E9B21E62862}"/>
              </a:ext>
            </a:extLst>
          </p:cNvPr>
          <p:cNvSpPr txBox="1"/>
          <p:nvPr/>
        </p:nvSpPr>
        <p:spPr>
          <a:xfrm>
            <a:off x="3646138" y="2784051"/>
            <a:ext cx="467938" cy="246221"/>
          </a:xfrm>
          <a:prstGeom prst="rect">
            <a:avLst/>
          </a:prstGeom>
          <a:noFill/>
        </p:spPr>
        <p:txBody>
          <a:bodyPr wrap="square" rtlCol="0">
            <a:spAutoFit/>
          </a:bodyPr>
          <a:lstStyle/>
          <a:p>
            <a:r>
              <a:rPr lang="en-US" sz="1000" dirty="0"/>
              <a:t>(7)</a:t>
            </a:r>
          </a:p>
        </p:txBody>
      </p:sp>
      <p:sp>
        <p:nvSpPr>
          <p:cNvPr id="33" name="TextBox 32">
            <a:extLst>
              <a:ext uri="{FF2B5EF4-FFF2-40B4-BE49-F238E27FC236}">
                <a16:creationId xmlns:a16="http://schemas.microsoft.com/office/drawing/2014/main" id="{175840C6-C71C-4405-807B-56D17BAEE37F}"/>
              </a:ext>
            </a:extLst>
          </p:cNvPr>
          <p:cNvSpPr txBox="1"/>
          <p:nvPr/>
        </p:nvSpPr>
        <p:spPr>
          <a:xfrm>
            <a:off x="3633233" y="3429839"/>
            <a:ext cx="467938" cy="246221"/>
          </a:xfrm>
          <a:prstGeom prst="rect">
            <a:avLst/>
          </a:prstGeom>
          <a:noFill/>
        </p:spPr>
        <p:txBody>
          <a:bodyPr wrap="square" rtlCol="0">
            <a:spAutoFit/>
          </a:bodyPr>
          <a:lstStyle/>
          <a:p>
            <a:r>
              <a:rPr lang="en-US" sz="1000" dirty="0"/>
              <a:t>(8)</a:t>
            </a:r>
          </a:p>
        </p:txBody>
      </p:sp>
      <p:sp>
        <p:nvSpPr>
          <p:cNvPr id="15" name="Rectangle 14">
            <a:extLst>
              <a:ext uri="{FF2B5EF4-FFF2-40B4-BE49-F238E27FC236}">
                <a16:creationId xmlns:a16="http://schemas.microsoft.com/office/drawing/2014/main" id="{51BA8556-A160-417B-98FB-5D71AE87089E}"/>
              </a:ext>
            </a:extLst>
          </p:cNvPr>
          <p:cNvSpPr/>
          <p:nvPr/>
        </p:nvSpPr>
        <p:spPr>
          <a:xfrm>
            <a:off x="4827574" y="1028803"/>
            <a:ext cx="572518" cy="139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F148D52-F9A8-47FC-B1CC-5E269F52A2ED}"/>
              </a:ext>
            </a:extLst>
          </p:cNvPr>
          <p:cNvSpPr txBox="1"/>
          <p:nvPr/>
        </p:nvSpPr>
        <p:spPr>
          <a:xfrm>
            <a:off x="4788024" y="952364"/>
            <a:ext cx="648072" cy="261610"/>
          </a:xfrm>
          <a:prstGeom prst="rect">
            <a:avLst/>
          </a:prstGeom>
          <a:noFill/>
          <a:ln>
            <a:noFill/>
          </a:ln>
        </p:spPr>
        <p:txBody>
          <a:bodyPr wrap="square" rtlCol="0">
            <a:spAutoFit/>
          </a:bodyPr>
          <a:lstStyle/>
          <a:p>
            <a:r>
              <a:rPr lang="en-US" sz="1100" i="1" dirty="0"/>
              <a:t>(6)-(8)</a:t>
            </a:r>
          </a:p>
        </p:txBody>
      </p:sp>
      <p:sp>
        <p:nvSpPr>
          <p:cNvPr id="21" name="Rectangle 20">
            <a:extLst>
              <a:ext uri="{FF2B5EF4-FFF2-40B4-BE49-F238E27FC236}">
                <a16:creationId xmlns:a16="http://schemas.microsoft.com/office/drawing/2014/main" id="{6787BD9A-3F3C-4748-8768-F81672E5BC58}"/>
              </a:ext>
            </a:extLst>
          </p:cNvPr>
          <p:cNvSpPr/>
          <p:nvPr/>
        </p:nvSpPr>
        <p:spPr>
          <a:xfrm>
            <a:off x="8586446" y="1687033"/>
            <a:ext cx="279038"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EAB1F5-C21B-44BB-A428-34606181CBA5}"/>
              </a:ext>
            </a:extLst>
          </p:cNvPr>
          <p:cNvSpPr/>
          <p:nvPr/>
        </p:nvSpPr>
        <p:spPr>
          <a:xfrm>
            <a:off x="8586446" y="2794757"/>
            <a:ext cx="279038"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DCC2A4-5710-41D9-B4D0-9496F81E38BB}"/>
              </a:ext>
            </a:extLst>
          </p:cNvPr>
          <p:cNvSpPr/>
          <p:nvPr/>
        </p:nvSpPr>
        <p:spPr>
          <a:xfrm>
            <a:off x="8545938" y="3784514"/>
            <a:ext cx="279038"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CB1ED0-E725-4031-AE5B-635CFC57283F}"/>
              </a:ext>
            </a:extLst>
          </p:cNvPr>
          <p:cNvSpPr txBox="1"/>
          <p:nvPr/>
        </p:nvSpPr>
        <p:spPr>
          <a:xfrm>
            <a:off x="8583591" y="1654409"/>
            <a:ext cx="467938" cy="246221"/>
          </a:xfrm>
          <a:prstGeom prst="rect">
            <a:avLst/>
          </a:prstGeom>
          <a:noFill/>
        </p:spPr>
        <p:txBody>
          <a:bodyPr wrap="square" rtlCol="0">
            <a:spAutoFit/>
          </a:bodyPr>
          <a:lstStyle/>
          <a:p>
            <a:r>
              <a:rPr lang="en-US" sz="1000" dirty="0"/>
              <a:t>(9)</a:t>
            </a:r>
          </a:p>
        </p:txBody>
      </p:sp>
      <p:sp>
        <p:nvSpPr>
          <p:cNvPr id="38" name="TextBox 37">
            <a:extLst>
              <a:ext uri="{FF2B5EF4-FFF2-40B4-BE49-F238E27FC236}">
                <a16:creationId xmlns:a16="http://schemas.microsoft.com/office/drawing/2014/main" id="{E5C3E334-7BE3-42B1-A64D-0A930E8B77AE}"/>
              </a:ext>
            </a:extLst>
          </p:cNvPr>
          <p:cNvSpPr txBox="1"/>
          <p:nvPr/>
        </p:nvSpPr>
        <p:spPr>
          <a:xfrm>
            <a:off x="8676062" y="2515712"/>
            <a:ext cx="467938" cy="246221"/>
          </a:xfrm>
          <a:prstGeom prst="rect">
            <a:avLst/>
          </a:prstGeom>
          <a:noFill/>
        </p:spPr>
        <p:txBody>
          <a:bodyPr wrap="square" rtlCol="0">
            <a:spAutoFit/>
          </a:bodyPr>
          <a:lstStyle/>
          <a:p>
            <a:r>
              <a:rPr lang="en-US" sz="1000" dirty="0"/>
              <a:t>(10)</a:t>
            </a:r>
          </a:p>
        </p:txBody>
      </p:sp>
      <p:sp>
        <p:nvSpPr>
          <p:cNvPr id="39" name="TextBox 38">
            <a:extLst>
              <a:ext uri="{FF2B5EF4-FFF2-40B4-BE49-F238E27FC236}">
                <a16:creationId xmlns:a16="http://schemas.microsoft.com/office/drawing/2014/main" id="{5C3FCD16-3221-45A0-B05B-75FDFE7D24F4}"/>
              </a:ext>
            </a:extLst>
          </p:cNvPr>
          <p:cNvSpPr txBox="1"/>
          <p:nvPr/>
        </p:nvSpPr>
        <p:spPr>
          <a:xfrm>
            <a:off x="8685457" y="3746748"/>
            <a:ext cx="467938" cy="246221"/>
          </a:xfrm>
          <a:prstGeom prst="rect">
            <a:avLst/>
          </a:prstGeom>
          <a:noFill/>
        </p:spPr>
        <p:txBody>
          <a:bodyPr wrap="square" rtlCol="0">
            <a:spAutoFit/>
          </a:bodyPr>
          <a:lstStyle/>
          <a:p>
            <a:r>
              <a:rPr lang="en-US" sz="1000" dirty="0"/>
              <a:t>(11)</a:t>
            </a:r>
          </a:p>
        </p:txBody>
      </p:sp>
      <p:sp>
        <p:nvSpPr>
          <p:cNvPr id="22" name="Rectangle 21">
            <a:extLst>
              <a:ext uri="{FF2B5EF4-FFF2-40B4-BE49-F238E27FC236}">
                <a16:creationId xmlns:a16="http://schemas.microsoft.com/office/drawing/2014/main" id="{74C8472A-E1C9-4E9A-9572-D29ED7B308F2}"/>
              </a:ext>
            </a:extLst>
          </p:cNvPr>
          <p:cNvSpPr/>
          <p:nvPr/>
        </p:nvSpPr>
        <p:spPr>
          <a:xfrm>
            <a:off x="8545938" y="4196417"/>
            <a:ext cx="279038" cy="137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B84DA60-0920-4919-90DA-444EA332DCCC}"/>
              </a:ext>
            </a:extLst>
          </p:cNvPr>
          <p:cNvSpPr txBox="1"/>
          <p:nvPr/>
        </p:nvSpPr>
        <p:spPr>
          <a:xfrm>
            <a:off x="8490569" y="4120348"/>
            <a:ext cx="467938" cy="246221"/>
          </a:xfrm>
          <a:prstGeom prst="rect">
            <a:avLst/>
          </a:prstGeom>
          <a:noFill/>
        </p:spPr>
        <p:txBody>
          <a:bodyPr wrap="square" rtlCol="0">
            <a:spAutoFit/>
          </a:bodyPr>
          <a:lstStyle/>
          <a:p>
            <a:r>
              <a:rPr lang="en-US" sz="1000" dirty="0"/>
              <a:t>(11)</a:t>
            </a:r>
          </a:p>
        </p:txBody>
      </p:sp>
    </p:spTree>
    <p:extLst>
      <p:ext uri="{BB962C8B-B14F-4D97-AF65-F5344CB8AC3E}">
        <p14:creationId xmlns:p14="http://schemas.microsoft.com/office/powerpoint/2010/main" val="1432229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9FBFAA-4AFB-4B3B-8DB3-0FDB33664CF3}"/>
              </a:ext>
            </a:extLst>
          </p:cNvPr>
          <p:cNvPicPr>
            <a:picLocks noChangeAspect="1"/>
          </p:cNvPicPr>
          <p:nvPr/>
        </p:nvPicPr>
        <p:blipFill>
          <a:blip r:embed="rId3"/>
          <a:stretch>
            <a:fillRect/>
          </a:stretch>
        </p:blipFill>
        <p:spPr>
          <a:xfrm>
            <a:off x="48559" y="952364"/>
            <a:ext cx="4558712" cy="3729211"/>
          </a:xfrm>
          <a:prstGeom prst="rect">
            <a:avLst/>
          </a:prstGeom>
        </p:spPr>
      </p:pic>
      <p:pic>
        <p:nvPicPr>
          <p:cNvPr id="7" name="Picture 6">
            <a:extLst>
              <a:ext uri="{FF2B5EF4-FFF2-40B4-BE49-F238E27FC236}">
                <a16:creationId xmlns:a16="http://schemas.microsoft.com/office/drawing/2014/main" id="{D8A2EC62-764D-4B47-A73B-C48515512B37}"/>
              </a:ext>
            </a:extLst>
          </p:cNvPr>
          <p:cNvPicPr>
            <a:picLocks noChangeAspect="1"/>
          </p:cNvPicPr>
          <p:nvPr/>
        </p:nvPicPr>
        <p:blipFill>
          <a:blip r:embed="rId4"/>
          <a:stretch>
            <a:fillRect/>
          </a:stretch>
        </p:blipFill>
        <p:spPr>
          <a:xfrm>
            <a:off x="4536729" y="860940"/>
            <a:ext cx="4558712" cy="3820635"/>
          </a:xfrm>
          <a:prstGeom prst="rect">
            <a:avLst/>
          </a:prstGeom>
        </p:spPr>
      </p:pic>
      <p:sp>
        <p:nvSpPr>
          <p:cNvPr id="25" name="TextBox 24">
            <a:extLst>
              <a:ext uri="{FF2B5EF4-FFF2-40B4-BE49-F238E27FC236}">
                <a16:creationId xmlns:a16="http://schemas.microsoft.com/office/drawing/2014/main" id="{65FD1C95-C1FB-4191-A640-7DC585A38A62}"/>
              </a:ext>
            </a:extLst>
          </p:cNvPr>
          <p:cNvSpPr txBox="1"/>
          <p:nvPr/>
        </p:nvSpPr>
        <p:spPr>
          <a:xfrm>
            <a:off x="215515" y="232284"/>
            <a:ext cx="2916325"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Comparison</a:t>
            </a:r>
          </a:p>
          <a:p>
            <a:endParaRPr lang="zh-CN" altLang="en-US" b="1" dirty="0">
              <a:solidFill>
                <a:srgbClr val="093B5C"/>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209327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A41CC-B86A-45A1-9244-FB979F9F74DD}"/>
              </a:ext>
            </a:extLst>
          </p:cNvPr>
          <p:cNvPicPr>
            <a:picLocks noChangeAspect="1"/>
          </p:cNvPicPr>
          <p:nvPr/>
        </p:nvPicPr>
        <p:blipFill>
          <a:blip r:embed="rId3"/>
          <a:stretch>
            <a:fillRect/>
          </a:stretch>
        </p:blipFill>
        <p:spPr>
          <a:xfrm>
            <a:off x="122815" y="1016221"/>
            <a:ext cx="4341430" cy="3745272"/>
          </a:xfrm>
          <a:prstGeom prst="rect">
            <a:avLst/>
          </a:prstGeom>
        </p:spPr>
      </p:pic>
      <p:sp>
        <p:nvSpPr>
          <p:cNvPr id="4" name="TextBox 3">
            <a:extLst>
              <a:ext uri="{FF2B5EF4-FFF2-40B4-BE49-F238E27FC236}">
                <a16:creationId xmlns:a16="http://schemas.microsoft.com/office/drawing/2014/main" id="{18621A87-C306-4FF0-AD05-59F8B9AAD4BB}"/>
              </a:ext>
            </a:extLst>
          </p:cNvPr>
          <p:cNvSpPr txBox="1"/>
          <p:nvPr/>
        </p:nvSpPr>
        <p:spPr>
          <a:xfrm>
            <a:off x="4788024" y="1141383"/>
            <a:ext cx="3960440" cy="2862322"/>
          </a:xfrm>
          <a:prstGeom prst="rect">
            <a:avLst/>
          </a:prstGeom>
          <a:noFill/>
        </p:spPr>
        <p:txBody>
          <a:bodyPr wrap="square" rtlCol="0">
            <a:spAutoFit/>
          </a:bodyPr>
          <a:lstStyle/>
          <a:p>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Figures 1 and 2 compare the reload option values and hedge ratios to those for a European call option as a function of moneyness. These figures confirm that the reload option value is less than the stock price and the hedge ratio is less than or equal to one. While the reload option is generally more valuable than the European call option, the general incentive effects are quite similar. One measure of the incentive effects of option compensation is the delta per unit value of the option. Figure 3 plots this measure versus moneyness for reload and European call options. In these terms, we see that the incentive effects of the reload option are quite similar to those of a European call option with the same market value.</a:t>
            </a:r>
          </a:p>
        </p:txBody>
      </p:sp>
      <p:sp>
        <p:nvSpPr>
          <p:cNvPr id="5" name="TextBox 24">
            <a:extLst>
              <a:ext uri="{FF2B5EF4-FFF2-40B4-BE49-F238E27FC236}">
                <a16:creationId xmlns:a16="http://schemas.microsoft.com/office/drawing/2014/main" id="{070F1926-177C-4E05-B3AF-9864C0ABA5D1}"/>
              </a:ext>
            </a:extLst>
          </p:cNvPr>
          <p:cNvSpPr txBox="1"/>
          <p:nvPr/>
        </p:nvSpPr>
        <p:spPr>
          <a:xfrm>
            <a:off x="215515" y="232284"/>
            <a:ext cx="2916325"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Comparison</a:t>
            </a:r>
          </a:p>
          <a:p>
            <a:endParaRPr lang="zh-CN" altLang="en-US" b="1" dirty="0">
              <a:solidFill>
                <a:srgbClr val="093B5C"/>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83681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B00EE-5DF6-400A-B72B-26F3C2D39540}"/>
              </a:ext>
            </a:extLst>
          </p:cNvPr>
          <p:cNvPicPr>
            <a:picLocks noChangeAspect="1"/>
          </p:cNvPicPr>
          <p:nvPr/>
        </p:nvPicPr>
        <p:blipFill>
          <a:blip r:embed="rId3"/>
          <a:stretch>
            <a:fillRect/>
          </a:stretch>
        </p:blipFill>
        <p:spPr>
          <a:xfrm>
            <a:off x="4579404" y="916360"/>
            <a:ext cx="4222254" cy="3764669"/>
          </a:xfrm>
          <a:prstGeom prst="rect">
            <a:avLst/>
          </a:prstGeom>
        </p:spPr>
      </p:pic>
      <p:pic>
        <p:nvPicPr>
          <p:cNvPr id="7" name="Picture 6">
            <a:extLst>
              <a:ext uri="{FF2B5EF4-FFF2-40B4-BE49-F238E27FC236}">
                <a16:creationId xmlns:a16="http://schemas.microsoft.com/office/drawing/2014/main" id="{C98FD3AF-EAFF-40E5-815A-BBB626BC0FD4}"/>
              </a:ext>
            </a:extLst>
          </p:cNvPr>
          <p:cNvPicPr>
            <a:picLocks noChangeAspect="1"/>
          </p:cNvPicPr>
          <p:nvPr/>
        </p:nvPicPr>
        <p:blipFill>
          <a:blip r:embed="rId4"/>
          <a:stretch>
            <a:fillRect/>
          </a:stretch>
        </p:blipFill>
        <p:spPr>
          <a:xfrm>
            <a:off x="26122" y="916360"/>
            <a:ext cx="4401862" cy="3910427"/>
          </a:xfrm>
          <a:prstGeom prst="rect">
            <a:avLst/>
          </a:prstGeom>
        </p:spPr>
      </p:pic>
      <p:sp>
        <p:nvSpPr>
          <p:cNvPr id="5" name="TextBox 24">
            <a:extLst>
              <a:ext uri="{FF2B5EF4-FFF2-40B4-BE49-F238E27FC236}">
                <a16:creationId xmlns:a16="http://schemas.microsoft.com/office/drawing/2014/main" id="{447DADC2-EFB9-4539-9F42-389B0D10D0A4}"/>
              </a:ext>
            </a:extLst>
          </p:cNvPr>
          <p:cNvSpPr txBox="1"/>
          <p:nvPr/>
        </p:nvSpPr>
        <p:spPr>
          <a:xfrm>
            <a:off x="215515" y="232284"/>
            <a:ext cx="2916325"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Comparison</a:t>
            </a:r>
          </a:p>
          <a:p>
            <a:endParaRPr lang="zh-CN" altLang="en-US" b="1" dirty="0">
              <a:solidFill>
                <a:srgbClr val="093B5C"/>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260728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189F-5290-4227-9F0E-DAFE5D286D6A}"/>
              </a:ext>
            </a:extLst>
          </p:cNvPr>
          <p:cNvPicPr>
            <a:picLocks noChangeAspect="1"/>
          </p:cNvPicPr>
          <p:nvPr/>
        </p:nvPicPr>
        <p:blipFill>
          <a:blip r:embed="rId3"/>
          <a:stretch>
            <a:fillRect/>
          </a:stretch>
        </p:blipFill>
        <p:spPr>
          <a:xfrm>
            <a:off x="214789" y="770603"/>
            <a:ext cx="4299038" cy="3906944"/>
          </a:xfrm>
          <a:prstGeom prst="rect">
            <a:avLst/>
          </a:prstGeom>
        </p:spPr>
      </p:pic>
      <p:pic>
        <p:nvPicPr>
          <p:cNvPr id="3" name="Picture 2">
            <a:extLst>
              <a:ext uri="{FF2B5EF4-FFF2-40B4-BE49-F238E27FC236}">
                <a16:creationId xmlns:a16="http://schemas.microsoft.com/office/drawing/2014/main" id="{689C6539-3722-4384-85D8-2AB789E713D0}"/>
              </a:ext>
            </a:extLst>
          </p:cNvPr>
          <p:cNvPicPr>
            <a:picLocks noChangeAspect="1"/>
          </p:cNvPicPr>
          <p:nvPr/>
        </p:nvPicPr>
        <p:blipFill>
          <a:blip r:embed="rId4"/>
          <a:stretch>
            <a:fillRect/>
          </a:stretch>
        </p:blipFill>
        <p:spPr>
          <a:xfrm>
            <a:off x="4513827" y="717723"/>
            <a:ext cx="4265252" cy="4012704"/>
          </a:xfrm>
          <a:prstGeom prst="rect">
            <a:avLst/>
          </a:prstGeom>
        </p:spPr>
      </p:pic>
      <p:sp>
        <p:nvSpPr>
          <p:cNvPr id="5" name="TextBox 24">
            <a:extLst>
              <a:ext uri="{FF2B5EF4-FFF2-40B4-BE49-F238E27FC236}">
                <a16:creationId xmlns:a16="http://schemas.microsoft.com/office/drawing/2014/main" id="{05909587-28FF-4498-BF38-FBDB0B605ACB}"/>
              </a:ext>
            </a:extLst>
          </p:cNvPr>
          <p:cNvSpPr txBox="1"/>
          <p:nvPr/>
        </p:nvSpPr>
        <p:spPr>
          <a:xfrm>
            <a:off x="215515" y="232284"/>
            <a:ext cx="2916325"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Comparison</a:t>
            </a:r>
          </a:p>
          <a:p>
            <a:endParaRPr lang="zh-CN" altLang="en-US" b="1" dirty="0">
              <a:solidFill>
                <a:srgbClr val="093B5C"/>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317686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8F920-126B-439A-A9F3-5CE9937E1253}"/>
              </a:ext>
            </a:extLst>
          </p:cNvPr>
          <p:cNvPicPr>
            <a:picLocks noChangeAspect="1"/>
          </p:cNvPicPr>
          <p:nvPr/>
        </p:nvPicPr>
        <p:blipFill>
          <a:blip r:embed="rId3"/>
          <a:stretch>
            <a:fillRect/>
          </a:stretch>
        </p:blipFill>
        <p:spPr>
          <a:xfrm>
            <a:off x="204101" y="988368"/>
            <a:ext cx="4357094" cy="378042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0380A5-62B2-48D9-8722-AC1B08AC652B}"/>
                  </a:ext>
                </a:extLst>
              </p:cNvPr>
              <p:cNvSpPr/>
              <p:nvPr/>
            </p:nvSpPr>
            <p:spPr>
              <a:xfrm>
                <a:off x="4561039" y="968437"/>
                <a:ext cx="4572000" cy="3970318"/>
              </a:xfrm>
              <a:prstGeom prst="rect">
                <a:avLst/>
              </a:prstGeom>
            </p:spPr>
            <p:txBody>
              <a:bodyPr>
                <a:spAutoFit/>
              </a:bodyPr>
              <a:lstStyle/>
              <a:p>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Figures 4 and 5 show values of reload options for various parameters, while Figures 6 and 7 compare the values of the reload option to those of a European call option. These figures confirm that the reload option value is increasing in </a:t>
                </a:r>
                <a14:m>
                  <m:oMath xmlns:m="http://schemas.openxmlformats.org/officeDocument/2006/math">
                    <m:r>
                      <a:rPr lang="en-US" sz="1200" i="1" smtClean="0">
                        <a:solidFill>
                          <a:schemeClr val="tx1">
                            <a:lumMod val="50000"/>
                            <a:lumOff val="50000"/>
                          </a:schemeClr>
                        </a:solidFill>
                        <a:latin typeface="Cambria Math" panose="02040503050406030204" pitchFamily="18" charset="0"/>
                        <a:ea typeface="Cambria Math" panose="02040503050406030204" pitchFamily="18" charset="0"/>
                        <a:cs typeface="+mn-ea"/>
                      </a:rPr>
                      <m:t>𝜎</m:t>
                    </m:r>
                  </m:oMath>
                </a14:m>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 and decreasing in </a:t>
                </a:r>
                <a14:m>
                  <m:oMath xmlns:m="http://schemas.openxmlformats.org/officeDocument/2006/math">
                    <m:r>
                      <a:rPr lang="en-US" sz="1200" i="1" dirty="0" smtClean="0">
                        <a:solidFill>
                          <a:schemeClr val="tx1">
                            <a:lumMod val="50000"/>
                            <a:lumOff val="50000"/>
                          </a:schemeClr>
                        </a:solidFill>
                        <a:latin typeface="Cambria Math" panose="02040503050406030204" pitchFamily="18" charset="0"/>
                        <a:ea typeface="Cambria Math" panose="02040503050406030204" pitchFamily="18" charset="0"/>
                        <a:cs typeface="+mn-ea"/>
                      </a:rPr>
                      <m:t>𝛿</m:t>
                    </m:r>
                  </m:oMath>
                </a14:m>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 From Figure 6 we see that the reload option value for a non-dividend-paying stock is quite close to that of the European call option for low volatility, but as the volatility increases, there is a widening spread between the reload option value and the European call value. For volatilities much larger than are shown, the two must con- verge again, since both converge to the stock price as volatility increases. In Figure 7 we see that for a dividend-paying stock, the reload option value is uniformly higher than the European call option, as would be the value of an American call option. </a:t>
                </a:r>
              </a:p>
              <a:p>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Figure 8 shows the gamma (the second derivative of the value with respect to stock price) for the reload and European call options as a function of S/K. Here we clearly see gamma is discontinuous at the money, just as an ordinary American option has a discontinuous gamma at the optimal exercise boundary.</a:t>
                </a:r>
              </a:p>
            </p:txBody>
          </p:sp>
        </mc:Choice>
        <mc:Fallback xmlns="">
          <p:sp>
            <p:nvSpPr>
              <p:cNvPr id="5" name="Rectangle 4">
                <a:extLst>
                  <a:ext uri="{FF2B5EF4-FFF2-40B4-BE49-F238E27FC236}">
                    <a16:creationId xmlns:a16="http://schemas.microsoft.com/office/drawing/2014/main" id="{710380A5-62B2-48D9-8722-AC1B08AC652B}"/>
                  </a:ext>
                </a:extLst>
              </p:cNvPr>
              <p:cNvSpPr>
                <a:spLocks noRot="1" noChangeAspect="1" noMove="1" noResize="1" noEditPoints="1" noAdjustHandles="1" noChangeArrowheads="1" noChangeShapeType="1" noTextEdit="1"/>
              </p:cNvSpPr>
              <p:nvPr/>
            </p:nvSpPr>
            <p:spPr>
              <a:xfrm>
                <a:off x="4561039" y="968437"/>
                <a:ext cx="4572000" cy="3970318"/>
              </a:xfrm>
              <a:prstGeom prst="rect">
                <a:avLst/>
              </a:prstGeom>
              <a:blipFill>
                <a:blip r:embed="rId4"/>
                <a:stretch>
                  <a:fillRect t="-154" r="-667" b="-307"/>
                </a:stretch>
              </a:blipFill>
            </p:spPr>
            <p:txBody>
              <a:bodyPr/>
              <a:lstStyle/>
              <a:p>
                <a:r>
                  <a:rPr lang="en-US">
                    <a:noFill/>
                  </a:rPr>
                  <a:t> </a:t>
                </a:r>
              </a:p>
            </p:txBody>
          </p:sp>
        </mc:Fallback>
      </mc:AlternateContent>
      <p:sp>
        <p:nvSpPr>
          <p:cNvPr id="6" name="TextBox 24">
            <a:extLst>
              <a:ext uri="{FF2B5EF4-FFF2-40B4-BE49-F238E27FC236}">
                <a16:creationId xmlns:a16="http://schemas.microsoft.com/office/drawing/2014/main" id="{65E89866-5578-4B95-BB6C-0073AEE852A5}"/>
              </a:ext>
            </a:extLst>
          </p:cNvPr>
          <p:cNvSpPr txBox="1"/>
          <p:nvPr/>
        </p:nvSpPr>
        <p:spPr>
          <a:xfrm>
            <a:off x="215515" y="232284"/>
            <a:ext cx="2916325"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Comparison</a:t>
            </a:r>
          </a:p>
          <a:p>
            <a:endParaRPr lang="zh-CN" altLang="en-US" b="1" dirty="0">
              <a:solidFill>
                <a:srgbClr val="093B5C"/>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294843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a:spLocks/>
          </p:cNvSpPr>
          <p:nvPr/>
        </p:nvSpPr>
        <p:spPr bwMode="auto">
          <a:xfrm>
            <a:off x="1655676" y="1240396"/>
            <a:ext cx="1644431" cy="1867696"/>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矩形 49"/>
          <p:cNvSpPr/>
          <p:nvPr/>
        </p:nvSpPr>
        <p:spPr>
          <a:xfrm>
            <a:off x="3635896" y="1492424"/>
            <a:ext cx="4104456" cy="330860"/>
          </a:xfrm>
          <a:prstGeom prst="rect">
            <a:avLst/>
          </a:prstGeom>
        </p:spPr>
        <p:txBody>
          <a:bodyPr wrap="square" lIns="68580" tIns="34290" rIns="68580" bIns="34290">
            <a:spAutoFit/>
          </a:bodyPr>
          <a:lstStyle/>
          <a:p>
            <a:pPr>
              <a:defRPr/>
            </a:pPr>
            <a:r>
              <a:rPr lang="en-US"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01 / Introduction &amp; Motivation</a:t>
            </a: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51" name="矩形 50"/>
          <p:cNvSpPr/>
          <p:nvPr/>
        </p:nvSpPr>
        <p:spPr>
          <a:xfrm>
            <a:off x="3635896" y="1897116"/>
            <a:ext cx="4788531" cy="330860"/>
          </a:xfrm>
          <a:prstGeom prst="rect">
            <a:avLst/>
          </a:prstGeom>
        </p:spPr>
        <p:txBody>
          <a:bodyPr wrap="square" lIns="68580" tIns="34290" rIns="68580" bIns="34290">
            <a:spAutoFit/>
          </a:bodyPr>
          <a:lstStyle/>
          <a:p>
            <a:pPr>
              <a:defRPr/>
            </a:pPr>
            <a:r>
              <a:rPr lang="en-US"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02 / Valuation of Reload Options</a:t>
            </a: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52" name="矩形 51"/>
          <p:cNvSpPr/>
          <p:nvPr/>
        </p:nvSpPr>
        <p:spPr>
          <a:xfrm>
            <a:off x="3635896" y="2301808"/>
            <a:ext cx="5364595" cy="330860"/>
          </a:xfrm>
          <a:prstGeom prst="rect">
            <a:avLst/>
          </a:prstGeom>
        </p:spPr>
        <p:txBody>
          <a:bodyPr wrap="square" lIns="68580" tIns="34290" rIns="68580" bIns="34290">
            <a:spAutoFit/>
          </a:bodyPr>
          <a:lstStyle/>
          <a:p>
            <a:pPr>
              <a:defRPr/>
            </a:pPr>
            <a:r>
              <a:rPr lang="en-US"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03 / Black-Scholes Case With Dividends</a:t>
            </a: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53" name="矩形 52"/>
          <p:cNvSpPr/>
          <p:nvPr/>
        </p:nvSpPr>
        <p:spPr>
          <a:xfrm>
            <a:off x="3635896" y="2706500"/>
            <a:ext cx="4572508" cy="592470"/>
          </a:xfrm>
          <a:prstGeom prst="rect">
            <a:avLst/>
          </a:prstGeom>
        </p:spPr>
        <p:txBody>
          <a:bodyPr wrap="square" lIns="68580" tIns="34290" rIns="68580" bIns="34290">
            <a:spAutoFit/>
          </a:bodyPr>
          <a:lstStyle/>
          <a:p>
            <a:pPr>
              <a:defRPr/>
            </a:pPr>
            <a:r>
              <a:rPr lang="en-US"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04 / Time Vesting</a:t>
            </a: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a:p>
            <a:pPr>
              <a:defRPr/>
            </a:pP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15" name="Freeform 5"/>
          <p:cNvSpPr>
            <a:spLocks/>
          </p:cNvSpPr>
          <p:nvPr/>
        </p:nvSpPr>
        <p:spPr bwMode="auto">
          <a:xfrm>
            <a:off x="1403648" y="1600436"/>
            <a:ext cx="1770860" cy="2011290"/>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TextBox 59"/>
          <p:cNvSpPr txBox="1">
            <a:spLocks noChangeArrowheads="1"/>
          </p:cNvSpPr>
          <p:nvPr/>
        </p:nvSpPr>
        <p:spPr bwMode="auto">
          <a:xfrm flipH="1">
            <a:off x="1457376" y="2432956"/>
            <a:ext cx="1663403" cy="377026"/>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en-US" altLang="zh-CN" sz="2000" b="1" kern="0" dirty="0">
                <a:solidFill>
                  <a:schemeClr val="bg1"/>
                </a:solidFill>
                <a:latin typeface="方正兰亭超细黑简体" pitchFamily="2" charset="-122"/>
                <a:ea typeface="方正兰亭超细黑简体" pitchFamily="2" charset="-122"/>
              </a:rPr>
              <a:t>CONTENTS</a:t>
            </a:r>
            <a:endParaRPr lang="en-US" altLang="ko-KR" sz="2000" b="1" kern="0" dirty="0">
              <a:solidFill>
                <a:schemeClr val="bg1"/>
              </a:solidFill>
              <a:latin typeface="方正兰亭超细黑简体" pitchFamily="2" charset="-122"/>
              <a:ea typeface="方正兰亭超细黑简体" pitchFamily="2" charset="-122"/>
            </a:endParaRPr>
          </a:p>
        </p:txBody>
      </p:sp>
      <p:sp>
        <p:nvSpPr>
          <p:cNvPr id="9" name="矩形 51">
            <a:extLst>
              <a:ext uri="{FF2B5EF4-FFF2-40B4-BE49-F238E27FC236}">
                <a16:creationId xmlns:a16="http://schemas.microsoft.com/office/drawing/2014/main" id="{95518A71-72A2-4B71-AFB6-3C32A3B8FCE2}"/>
              </a:ext>
            </a:extLst>
          </p:cNvPr>
          <p:cNvSpPr/>
          <p:nvPr/>
        </p:nvSpPr>
        <p:spPr>
          <a:xfrm>
            <a:off x="3635896" y="3105780"/>
            <a:ext cx="5364595" cy="330860"/>
          </a:xfrm>
          <a:prstGeom prst="rect">
            <a:avLst/>
          </a:prstGeom>
        </p:spPr>
        <p:txBody>
          <a:bodyPr wrap="square" lIns="68580" tIns="34290" rIns="68580" bIns="34290">
            <a:spAutoFit/>
          </a:bodyPr>
          <a:lstStyle/>
          <a:p>
            <a:pPr>
              <a:defRPr/>
            </a:pPr>
            <a:r>
              <a:rPr lang="en-US"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05 / Conclusion and My thoughts</a:t>
            </a:r>
            <a:endParaRPr lang="zh-CN" altLang="zh-CN" sz="17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Tree>
    <p:extLst>
      <p:ext uri="{BB962C8B-B14F-4D97-AF65-F5344CB8AC3E}">
        <p14:creationId xmlns:p14="http://schemas.microsoft.com/office/powerpoint/2010/main" val="321694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64543" y="3274623"/>
            <a:ext cx="640445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defRPr/>
            </a:pP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Time Vesting</a:t>
            </a:r>
            <a:endParaRPr lang="zh-CN"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4</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887924"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FOUR</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2811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4"/>
          <p:cNvSpPr txBox="1"/>
          <p:nvPr/>
        </p:nvSpPr>
        <p:spPr>
          <a:xfrm>
            <a:off x="3563888" y="1395976"/>
            <a:ext cx="5102858" cy="46166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684667">
              <a:defRPr/>
            </a:pPr>
            <a:r>
              <a:rPr lang="en-US" altLang="zh-CN" dirty="0">
                <a:solidFill>
                  <a:schemeClr val="tx1">
                    <a:lumMod val="50000"/>
                    <a:lumOff val="50000"/>
                  </a:schemeClr>
                </a:solidFill>
              </a:rPr>
              <a:t>In many cases the employee is prohibited from exercising the reload option until the end of an initial vesting period. Typically the reload options received after the initial exercise are also subject to the same vesting period. </a:t>
            </a:r>
          </a:p>
        </p:txBody>
      </p:sp>
      <p:sp>
        <p:nvSpPr>
          <p:cNvPr id="7" name="Freeform 5"/>
          <p:cNvSpPr/>
          <p:nvPr/>
        </p:nvSpPr>
        <p:spPr bwMode="auto">
          <a:xfrm rot="5400000">
            <a:off x="514970" y="1771643"/>
            <a:ext cx="230159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372" tIns="45684" rIns="91372" bIns="45684" numCol="1" anchor="t" anchorCtr="0" compatLnSpc="1"/>
          <a:lstStyle/>
          <a:p>
            <a:pPr defTabSz="913313">
              <a:defRPr/>
            </a:pPr>
            <a:endParaRPr lang="zh-CN" altLang="en-US" kern="0" dirty="0">
              <a:solidFill>
                <a:sysClr val="windowText" lastClr="000000"/>
              </a:solidFill>
            </a:endParaRPr>
          </a:p>
        </p:txBody>
      </p:sp>
      <p:sp>
        <p:nvSpPr>
          <p:cNvPr id="9" name="TextBox 56"/>
          <p:cNvSpPr txBox="1"/>
          <p:nvPr/>
        </p:nvSpPr>
        <p:spPr>
          <a:xfrm>
            <a:off x="971600" y="2366403"/>
            <a:ext cx="1344682"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913313">
              <a:defRPr/>
            </a:pPr>
            <a:r>
              <a:rPr lang="en-US" altLang="zh-CN" sz="2800" kern="0" dirty="0">
                <a:solidFill>
                  <a:sysClr val="window" lastClr="FFFFFF"/>
                </a:solidFill>
              </a:rPr>
              <a:t>Time Vesting</a:t>
            </a:r>
            <a:endParaRPr lang="zh-CN" altLang="en-US" sz="2800" kern="0" dirty="0">
              <a:solidFill>
                <a:sysClr val="window" lastClr="FFFFFF"/>
              </a:solidFill>
            </a:endParaRPr>
          </a:p>
        </p:txBody>
      </p:sp>
      <p:sp>
        <p:nvSpPr>
          <p:cNvPr id="10" name="Freeform 5"/>
          <p:cNvSpPr/>
          <p:nvPr/>
        </p:nvSpPr>
        <p:spPr bwMode="auto">
          <a:xfrm rot="5400000">
            <a:off x="403203" y="1682684"/>
            <a:ext cx="2525117"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75000"/>
              </a:schemeClr>
            </a:solidFill>
            <a:prstDash val="solid"/>
            <a:miter lim="800000"/>
          </a:ln>
        </p:spPr>
        <p:txBody>
          <a:bodyPr vert="horz" wrap="square" lIns="91372" tIns="45684" rIns="91372" bIns="45684" numCol="1" anchor="t" anchorCtr="0" compatLnSpc="1"/>
          <a:lstStyle/>
          <a:p>
            <a:pPr defTabSz="913313">
              <a:defRPr/>
            </a:pPr>
            <a:endParaRPr lang="zh-CN" altLang="en-US" kern="0" dirty="0">
              <a:solidFill>
                <a:sysClr val="windowText" lastClr="000000"/>
              </a:solidFill>
            </a:endParaRPr>
          </a:p>
        </p:txBody>
      </p:sp>
      <p:sp>
        <p:nvSpPr>
          <p:cNvPr id="11" name="椭圆 10"/>
          <p:cNvSpPr/>
          <p:nvPr/>
        </p:nvSpPr>
        <p:spPr>
          <a:xfrm>
            <a:off x="1917441" y="1412840"/>
            <a:ext cx="427814" cy="427946"/>
          </a:xfrm>
          <a:prstGeom prst="ellipse">
            <a:avLst/>
          </a:prstGeom>
          <a:solidFill>
            <a:schemeClr val="accent2"/>
          </a:solidFill>
          <a:ln w="25400" cap="flat" cmpd="sng" algn="ctr">
            <a:solidFill>
              <a:schemeClr val="bg1"/>
            </a:solidFill>
            <a:prstDash val="solid"/>
          </a:ln>
          <a:effectLst/>
        </p:spPr>
        <p:txBody>
          <a:bodyPr lIns="68531" tIns="34265" rIns="68531" bIns="34265" rtlCol="0" anchor="ctr"/>
          <a:lstStyle/>
          <a:p>
            <a:pPr algn="ctr" defTabSz="913313">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椭圆 11"/>
          <p:cNvSpPr/>
          <p:nvPr/>
        </p:nvSpPr>
        <p:spPr>
          <a:xfrm>
            <a:off x="2642052" y="2594924"/>
            <a:ext cx="427814" cy="427946"/>
          </a:xfrm>
          <a:prstGeom prst="ellipse">
            <a:avLst/>
          </a:prstGeom>
          <a:solidFill>
            <a:schemeClr val="accent2"/>
          </a:solidFill>
          <a:ln w="25400" cap="flat" cmpd="sng" algn="ctr">
            <a:solidFill>
              <a:schemeClr val="bg1"/>
            </a:solidFill>
            <a:prstDash val="solid"/>
          </a:ln>
          <a:effectLst/>
        </p:spPr>
        <p:txBody>
          <a:bodyPr lIns="68531" tIns="34265" rIns="68531" bIns="34265" rtlCol="0" anchor="ctr"/>
          <a:lstStyle/>
          <a:p>
            <a:pPr algn="ctr" defTabSz="913313">
              <a:defRPr/>
            </a:pPr>
            <a:r>
              <a:rPr lang="en-US" altLang="zh-CN" b="1" kern="0" dirty="0">
                <a:solidFill>
                  <a:sysClr val="window" lastClr="FFFFFF"/>
                </a:solidFill>
                <a:latin typeface="微软雅黑" panose="020B0503020204020204" pitchFamily="34" charset="-122"/>
                <a:ea typeface="微软雅黑" panose="020B0503020204020204" pitchFamily="34" charset="-122"/>
              </a:rPr>
              <a:t>2</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椭圆 12"/>
          <p:cNvSpPr/>
          <p:nvPr/>
        </p:nvSpPr>
        <p:spPr>
          <a:xfrm>
            <a:off x="1907704" y="3822119"/>
            <a:ext cx="427814" cy="427946"/>
          </a:xfrm>
          <a:prstGeom prst="ellipse">
            <a:avLst/>
          </a:prstGeom>
          <a:solidFill>
            <a:schemeClr val="accent2"/>
          </a:solidFill>
          <a:ln w="25400" cap="flat" cmpd="sng" algn="ctr">
            <a:solidFill>
              <a:schemeClr val="bg1"/>
            </a:solidFill>
            <a:prstDash val="solid"/>
          </a:ln>
          <a:effectLst/>
        </p:spPr>
        <p:txBody>
          <a:bodyPr lIns="68531" tIns="34265" rIns="68531" bIns="34265" rtlCol="0" anchor="ctr"/>
          <a:lstStyle/>
          <a:p>
            <a:pPr algn="ctr" defTabSz="913313">
              <a:defRPr/>
            </a:pPr>
            <a:r>
              <a:rPr lang="en-US" altLang="zh-CN" b="1" kern="0" dirty="0">
                <a:solidFill>
                  <a:sysClr val="window" lastClr="FFFFFF"/>
                </a:solidFill>
                <a:latin typeface="微软雅黑" panose="020B0503020204020204" pitchFamily="34" charset="-122"/>
                <a:ea typeface="微软雅黑" panose="020B0503020204020204" pitchFamily="34" charset="-122"/>
              </a:rPr>
              <a:t>3</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 name="组合 13"/>
          <p:cNvGrpSpPr/>
          <p:nvPr/>
        </p:nvGrpSpPr>
        <p:grpSpPr>
          <a:xfrm>
            <a:off x="2345259" y="1449446"/>
            <a:ext cx="1051729" cy="354727"/>
            <a:chOff x="3513818" y="1963801"/>
            <a:chExt cx="1051729" cy="354618"/>
          </a:xfrm>
        </p:grpSpPr>
        <p:cxnSp>
          <p:nvCxnSpPr>
            <p:cNvPr id="15" name="直接连接符 14"/>
            <p:cNvCxnSpPr/>
            <p:nvPr/>
          </p:nvCxnSpPr>
          <p:spPr>
            <a:xfrm>
              <a:off x="3513818" y="2141110"/>
              <a:ext cx="1051729" cy="0"/>
            </a:xfrm>
            <a:prstGeom prst="line">
              <a:avLst/>
            </a:prstGeom>
            <a:noFill/>
            <a:ln w="9525" cap="flat" cmpd="sng" algn="ctr">
              <a:solidFill>
                <a:srgbClr val="325F0B"/>
              </a:solidFill>
              <a:prstDash val="sysDot"/>
              <a:headEnd type="none" w="med" len="med"/>
              <a:tailEnd type="none" w="med" len="med"/>
            </a:ln>
            <a:effectLst/>
          </p:spPr>
        </p:cxnSp>
        <p:cxnSp>
          <p:nvCxnSpPr>
            <p:cNvPr id="16" name="直接连接符 15"/>
            <p:cNvCxnSpPr/>
            <p:nvPr/>
          </p:nvCxnSpPr>
          <p:spPr>
            <a:xfrm>
              <a:off x="4565547" y="1963801"/>
              <a:ext cx="0" cy="354618"/>
            </a:xfrm>
            <a:prstGeom prst="line">
              <a:avLst/>
            </a:prstGeom>
            <a:noFill/>
            <a:ln w="9525" cap="flat" cmpd="sng" algn="ctr">
              <a:solidFill>
                <a:srgbClr val="325F0B"/>
              </a:solidFill>
              <a:prstDash val="sysDot"/>
              <a:headEnd type="none" w="med" len="med"/>
              <a:tailEnd type="none" w="med" len="med"/>
            </a:ln>
            <a:effectLst/>
          </p:spPr>
        </p:cxnSp>
      </p:grpSp>
      <mc:AlternateContent xmlns:mc="http://schemas.openxmlformats.org/markup-compatibility/2006" xmlns:a14="http://schemas.microsoft.com/office/drawing/2010/main">
        <mc:Choice Requires="a14">
          <p:sp>
            <p:nvSpPr>
              <p:cNvPr id="17" name="TextBox 64"/>
              <p:cNvSpPr txBox="1"/>
              <p:nvPr/>
            </p:nvSpPr>
            <p:spPr>
              <a:xfrm>
                <a:off x="4259405" y="2314250"/>
                <a:ext cx="4718287" cy="107721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684667">
                  <a:defRPr/>
                </a:pPr>
                <a:r>
                  <a:rPr lang="en-US" altLang="zh-CN" dirty="0">
                    <a:solidFill>
                      <a:schemeClr val="tx1">
                        <a:lumMod val="50000"/>
                        <a:lumOff val="50000"/>
                      </a:schemeClr>
                    </a:solidFill>
                  </a:rPr>
                  <a:t>A useful upper bound is the value we have obtained for continuous exercise. A useful lower bound-and also a useful approximation to the value-is the value we have obtained for discrete exercise, provided that the time interval between adjacent dates </a:t>
                </a:r>
                <a14:m>
                  <m:oMath xmlns:m="http://schemas.openxmlformats.org/officeDocument/2006/math">
                    <m:sSub>
                      <m:sSubPr>
                        <m:ctrlPr>
                          <a:rPr lang="en-US" i="1">
                            <a:solidFill>
                              <a:schemeClr val="tx1">
                                <a:lumMod val="50000"/>
                                <a:lumOff val="50000"/>
                              </a:schemeClr>
                            </a:solidFill>
                            <a:latin typeface="Cambria Math" panose="02040503050406030204" pitchFamily="18" charset="0"/>
                            <a:cs typeface="+mn-ea"/>
                          </a:rPr>
                        </m:ctrlPr>
                      </m:sSubPr>
                      <m:e>
                        <m:r>
                          <a:rPr lang="en-US" i="1">
                            <a:solidFill>
                              <a:schemeClr val="tx1">
                                <a:lumMod val="50000"/>
                                <a:lumOff val="50000"/>
                              </a:schemeClr>
                            </a:solidFill>
                            <a:latin typeface="Cambria Math" panose="02040503050406030204" pitchFamily="18" charset="0"/>
                            <a:cs typeface="+mn-ea"/>
                          </a:rPr>
                          <m:t>𝑡</m:t>
                        </m:r>
                      </m:e>
                      <m:sub>
                        <m:r>
                          <a:rPr lang="en-US" i="1">
                            <a:solidFill>
                              <a:schemeClr val="tx1">
                                <a:lumMod val="50000"/>
                                <a:lumOff val="50000"/>
                              </a:schemeClr>
                            </a:solidFill>
                            <a:latin typeface="Cambria Math" panose="02040503050406030204" pitchFamily="18" charset="0"/>
                            <a:cs typeface="+mn-ea"/>
                          </a:rPr>
                          <m:t>𝑖</m:t>
                        </m:r>
                        <m:r>
                          <a:rPr lang="en-US" i="1">
                            <a:solidFill>
                              <a:schemeClr val="tx1">
                                <a:lumMod val="50000"/>
                                <a:lumOff val="50000"/>
                              </a:schemeClr>
                            </a:solidFill>
                            <a:latin typeface="Cambria Math" panose="02040503050406030204" pitchFamily="18" charset="0"/>
                            <a:cs typeface="+mn-ea"/>
                          </a:rPr>
                          <m:t>−1</m:t>
                        </m:r>
                      </m:sub>
                    </m:sSub>
                  </m:oMath>
                </a14:m>
                <a:r>
                  <a:rPr lang="en-US" altLang="zh-CN" dirty="0">
                    <a:solidFill>
                      <a:schemeClr val="tx1">
                        <a:lumMod val="50000"/>
                        <a:lumOff val="50000"/>
                      </a:schemeClr>
                    </a:solidFill>
                  </a:rPr>
                  <a:t> and </a:t>
                </a:r>
                <a14:m>
                  <m:oMath xmlns:m="http://schemas.openxmlformats.org/officeDocument/2006/math">
                    <m:sSub>
                      <m:sSubPr>
                        <m:ctrlPr>
                          <a:rPr lang="en-US" i="1">
                            <a:solidFill>
                              <a:schemeClr val="tx1">
                                <a:lumMod val="50000"/>
                                <a:lumOff val="50000"/>
                              </a:schemeClr>
                            </a:solidFill>
                            <a:latin typeface="Cambria Math" panose="02040503050406030204" pitchFamily="18" charset="0"/>
                            <a:cs typeface="+mn-ea"/>
                          </a:rPr>
                        </m:ctrlPr>
                      </m:sSubPr>
                      <m:e>
                        <m:r>
                          <a:rPr lang="en-US" i="1">
                            <a:solidFill>
                              <a:schemeClr val="tx1">
                                <a:lumMod val="50000"/>
                                <a:lumOff val="50000"/>
                              </a:schemeClr>
                            </a:solidFill>
                            <a:latin typeface="Cambria Math" panose="02040503050406030204" pitchFamily="18" charset="0"/>
                            <a:cs typeface="+mn-ea"/>
                          </a:rPr>
                          <m:t>𝑡</m:t>
                        </m:r>
                      </m:e>
                      <m:sub>
                        <m:r>
                          <a:rPr lang="en-US" i="1">
                            <a:solidFill>
                              <a:schemeClr val="tx1">
                                <a:lumMod val="50000"/>
                                <a:lumOff val="50000"/>
                              </a:schemeClr>
                            </a:solidFill>
                            <a:latin typeface="Cambria Math" panose="02040503050406030204" pitchFamily="18" charset="0"/>
                            <a:cs typeface="+mn-ea"/>
                          </a:rPr>
                          <m:t>𝑖</m:t>
                        </m:r>
                      </m:sub>
                    </m:sSub>
                  </m:oMath>
                </a14:m>
                <a:r>
                  <a:rPr lang="en-US" dirty="0">
                    <a:solidFill>
                      <a:schemeClr val="tx1">
                        <a:lumMod val="50000"/>
                        <a:lumOff val="50000"/>
                      </a:schemeClr>
                    </a:solidFill>
                    <a:cs typeface="+mn-ea"/>
                  </a:rPr>
                  <a:t> </a:t>
                </a:r>
                <a:r>
                  <a:rPr lang="en-US" altLang="zh-CN" dirty="0">
                    <a:solidFill>
                      <a:schemeClr val="tx1">
                        <a:lumMod val="50000"/>
                        <a:lumOff val="50000"/>
                      </a:schemeClr>
                    </a:solidFill>
                  </a:rPr>
                  <a:t>is (except perhaps the first interval) equal to the vesting period. For example, if the vesting period is 6 months and we are 20 months from maturity, we assume we can exercise the option 2, 8, 14, and 20 months from now. </a:t>
                </a:r>
              </a:p>
            </p:txBody>
          </p:sp>
        </mc:Choice>
        <mc:Fallback xmlns="">
          <p:sp>
            <p:nvSpPr>
              <p:cNvPr id="17" name="TextBox 64"/>
              <p:cNvSpPr txBox="1">
                <a:spLocks noRot="1" noChangeAspect="1" noMove="1" noResize="1" noEditPoints="1" noAdjustHandles="1" noChangeArrowheads="1" noChangeShapeType="1" noTextEdit="1"/>
              </p:cNvSpPr>
              <p:nvPr/>
            </p:nvSpPr>
            <p:spPr>
              <a:xfrm>
                <a:off x="4259405" y="2314250"/>
                <a:ext cx="4718287" cy="1077218"/>
              </a:xfrm>
              <a:prstGeom prst="rect">
                <a:avLst/>
              </a:prstGeom>
              <a:blipFill>
                <a:blip r:embed="rId4"/>
                <a:stretch>
                  <a:fillRect l="-1680" t="-3977" r="-1680" b="-6818"/>
                </a:stretch>
              </a:blipFill>
            </p:spPr>
            <p:txBody>
              <a:bodyPr/>
              <a:lstStyle/>
              <a:p>
                <a:r>
                  <a:rPr lang="en-US">
                    <a:noFill/>
                  </a:rPr>
                  <a:t> </a:t>
                </a:r>
              </a:p>
            </p:txBody>
          </p:sp>
        </mc:Fallback>
      </mc:AlternateContent>
      <p:sp>
        <p:nvSpPr>
          <p:cNvPr id="18" name="TextBox 65"/>
          <p:cNvSpPr txBox="1"/>
          <p:nvPr/>
        </p:nvSpPr>
        <p:spPr>
          <a:xfrm>
            <a:off x="3563888" y="3858724"/>
            <a:ext cx="5413804" cy="30777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684667">
              <a:defRPr/>
            </a:pPr>
            <a:r>
              <a:rPr lang="en-US" altLang="zh-CN" dirty="0">
                <a:solidFill>
                  <a:schemeClr val="tx1">
                    <a:lumMod val="50000"/>
                    <a:lumOff val="50000"/>
                  </a:schemeClr>
                </a:solidFill>
              </a:rPr>
              <a:t>Although we know that always exercising when in the money at multiples of the vesting period is not optimal, the quality of the approximation shows that it is nearly optimal.</a:t>
            </a:r>
          </a:p>
        </p:txBody>
      </p:sp>
      <p:grpSp>
        <p:nvGrpSpPr>
          <p:cNvPr id="3" name="组合 18"/>
          <p:cNvGrpSpPr/>
          <p:nvPr/>
        </p:nvGrpSpPr>
        <p:grpSpPr>
          <a:xfrm>
            <a:off x="3074445" y="2631529"/>
            <a:ext cx="1051729" cy="354727"/>
            <a:chOff x="3513818" y="1963801"/>
            <a:chExt cx="1051729" cy="354618"/>
          </a:xfrm>
        </p:grpSpPr>
        <p:cxnSp>
          <p:nvCxnSpPr>
            <p:cNvPr id="20" name="直接连接符 19"/>
            <p:cNvCxnSpPr/>
            <p:nvPr/>
          </p:nvCxnSpPr>
          <p:spPr>
            <a:xfrm>
              <a:off x="3513818" y="2141110"/>
              <a:ext cx="1051729" cy="0"/>
            </a:xfrm>
            <a:prstGeom prst="line">
              <a:avLst/>
            </a:prstGeom>
            <a:noFill/>
            <a:ln w="6350" cap="flat" cmpd="sng" algn="ctr">
              <a:solidFill>
                <a:srgbClr val="325F0B"/>
              </a:solidFill>
              <a:prstDash val="sysDot"/>
              <a:headEnd type="none" w="med" len="med"/>
              <a:tailEnd type="none" w="med" len="med"/>
            </a:ln>
            <a:effectLst/>
          </p:spPr>
        </p:cxnSp>
        <p:cxnSp>
          <p:nvCxnSpPr>
            <p:cNvPr id="21" name="直接连接符 20"/>
            <p:cNvCxnSpPr/>
            <p:nvPr/>
          </p:nvCxnSpPr>
          <p:spPr>
            <a:xfrm>
              <a:off x="4565547" y="1963801"/>
              <a:ext cx="0" cy="354618"/>
            </a:xfrm>
            <a:prstGeom prst="line">
              <a:avLst/>
            </a:prstGeom>
            <a:noFill/>
            <a:ln w="6350" cap="flat" cmpd="sng" algn="ctr">
              <a:solidFill>
                <a:srgbClr val="325F0B"/>
              </a:solidFill>
              <a:prstDash val="sysDot"/>
              <a:headEnd type="none" w="med" len="med"/>
              <a:tailEnd type="none" w="med" len="med"/>
            </a:ln>
            <a:effectLst/>
          </p:spPr>
        </p:cxnSp>
      </p:grpSp>
      <p:grpSp>
        <p:nvGrpSpPr>
          <p:cNvPr id="4" name="组合 21"/>
          <p:cNvGrpSpPr/>
          <p:nvPr/>
        </p:nvGrpSpPr>
        <p:grpSpPr>
          <a:xfrm>
            <a:off x="2335522" y="3858724"/>
            <a:ext cx="1051729" cy="354727"/>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rgbClr val="325F0B"/>
              </a:solidFill>
              <a:prstDash val="sysDot"/>
              <a:headEnd type="none" w="med" len="med"/>
              <a:tailEnd type="none" w="med" len="med"/>
            </a:ln>
            <a:effectLst/>
          </p:spPr>
        </p:cxnSp>
        <p:cxnSp>
          <p:nvCxnSpPr>
            <p:cNvPr id="24" name="直接连接符 23"/>
            <p:cNvCxnSpPr/>
            <p:nvPr/>
          </p:nvCxnSpPr>
          <p:spPr>
            <a:xfrm>
              <a:off x="4565547" y="1963801"/>
              <a:ext cx="0" cy="354618"/>
            </a:xfrm>
            <a:prstGeom prst="line">
              <a:avLst/>
            </a:prstGeom>
            <a:noFill/>
            <a:ln w="9525" cap="flat" cmpd="sng" algn="ctr">
              <a:solidFill>
                <a:srgbClr val="325F0B"/>
              </a:solidFill>
              <a:prstDash val="sysDot"/>
              <a:headEnd type="none" w="med" len="med"/>
              <a:tailEnd type="none" w="med" len="med"/>
            </a:ln>
            <a:effectLst/>
          </p:spPr>
        </p:cxnSp>
      </p:grpSp>
      <p:sp>
        <p:nvSpPr>
          <p:cNvPr id="22" name="TextBox 21">
            <a:extLst>
              <a:ext uri="{FF2B5EF4-FFF2-40B4-BE49-F238E27FC236}">
                <a16:creationId xmlns:a16="http://schemas.microsoft.com/office/drawing/2014/main" id="{13B14B45-AB96-4ECE-8710-00D36ECA6652}"/>
              </a:ext>
            </a:extLst>
          </p:cNvPr>
          <p:cNvSpPr txBox="1"/>
          <p:nvPr/>
        </p:nvSpPr>
        <p:spPr>
          <a:xfrm>
            <a:off x="193729" y="245210"/>
            <a:ext cx="2504191" cy="646331"/>
          </a:xfrm>
          <a:prstGeom prst="rect">
            <a:avLst/>
          </a:prstGeom>
          <a:solidFill>
            <a:schemeClr val="bg1"/>
          </a:solidFill>
        </p:spPr>
        <p:txBody>
          <a:bodyPr wrap="square" rtlCol="0">
            <a:spAutoFit/>
          </a:bodyPr>
          <a:lstStyle/>
          <a:p>
            <a:pPr>
              <a:defRPr/>
            </a:pPr>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Time Vesting</a:t>
            </a:r>
          </a:p>
          <a:p>
            <a:pPr>
              <a:defRPr/>
            </a:pPr>
            <a:endParaRPr lang="zh-CN"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10237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64543" y="3296543"/>
            <a:ext cx="640445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defRPr/>
            </a:pP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Conclusion and My thoughts</a:t>
            </a:r>
            <a:endParaRPr lang="zh-CN"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5</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887924"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FIVE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5613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30693" y="830918"/>
            <a:ext cx="0" cy="431417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a:grpSpLocks/>
          </p:cNvGrpSpPr>
          <p:nvPr/>
        </p:nvGrpSpPr>
        <p:grpSpPr bwMode="auto">
          <a:xfrm>
            <a:off x="3765595" y="14968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46"/>
          <p:cNvGrpSpPr>
            <a:grpSpLocks/>
          </p:cNvGrpSpPr>
          <p:nvPr/>
        </p:nvGrpSpPr>
        <p:grpSpPr bwMode="auto">
          <a:xfrm>
            <a:off x="3765595" y="3643797"/>
            <a:ext cx="550833" cy="55262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9">
            <a:extLst>
              <a:ext uri="{FF2B5EF4-FFF2-40B4-BE49-F238E27FC236}">
                <a16:creationId xmlns:a16="http://schemas.microsoft.com/office/drawing/2014/main" id="{91C01F5E-6831-40CE-A97A-12558C425D8B}"/>
              </a:ext>
            </a:extLst>
          </p:cNvPr>
          <p:cNvSpPr txBox="1"/>
          <p:nvPr/>
        </p:nvSpPr>
        <p:spPr>
          <a:xfrm>
            <a:off x="215515" y="124272"/>
            <a:ext cx="2504191" cy="646331"/>
          </a:xfrm>
          <a:prstGeom prst="rect">
            <a:avLst/>
          </a:prstGeom>
          <a:solidFill>
            <a:schemeClr val="bg1"/>
          </a:solidFill>
        </p:spPr>
        <p:txBody>
          <a:bodyPr wrap="square" rtlCol="0">
            <a:spAutoFit/>
          </a:bodyPr>
          <a:lstStyle/>
          <a:p>
            <a:pPr>
              <a:defRPr/>
            </a:pPr>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Conclusion and My thoughts</a:t>
            </a:r>
            <a:endParaRPr lang="zh-CN"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1784EBED-B74D-4B9C-B2E1-AF65532A9EF6}"/>
              </a:ext>
            </a:extLst>
          </p:cNvPr>
          <p:cNvSpPr/>
          <p:nvPr/>
        </p:nvSpPr>
        <p:spPr>
          <a:xfrm>
            <a:off x="95681" y="1096380"/>
            <a:ext cx="3649278" cy="3485570"/>
          </a:xfrm>
          <a:prstGeom prst="rect">
            <a:avLst/>
          </a:prstGeom>
        </p:spPr>
        <p:txBody>
          <a:bodyPr wrap="square">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rPr>
              <a:t>The results shed light on some of the controversy about reload options. For example, the observation of the upper bound of the reload option debunks effectively the popular claim that not having a limit on the number of reloads or the overall maturity means that the company is losing control of how many options or shares can be generated.</a:t>
            </a:r>
          </a:p>
          <a:p>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sz="1050" dirty="0">
                <a:solidFill>
                  <a:schemeClr val="tx1">
                    <a:lumMod val="50000"/>
                    <a:lumOff val="50000"/>
                  </a:schemeClr>
                </a:solidFill>
                <a:latin typeface="微软雅黑" panose="020B0503020204020204" pitchFamily="34" charset="-122"/>
                <a:ea typeface="微软雅黑" panose="020B0503020204020204" pitchFamily="34" charset="-122"/>
              </a:rPr>
              <a:t>In principle it is hard to assess the incentive effects of different compensation packages. However, as a first approximation we can look at the value, hedge ratio, and gamma of the reload option and compare those to those for a European call option. Figures 1, 2, 3, and 8 suggest that in terms of these measures, a reload option is quite similar to a European call. However, we should also consider the dynamic nature of the reload package. As higher stock prices are attained, the reload option holdings decrease as more exercises occur. The hedge ratio and gamma of the portfolio behave more like a share and less like an option. </a:t>
            </a:r>
          </a:p>
        </p:txBody>
      </p:sp>
      <p:sp>
        <p:nvSpPr>
          <p:cNvPr id="15" name="Rectangle 14">
            <a:extLst>
              <a:ext uri="{FF2B5EF4-FFF2-40B4-BE49-F238E27FC236}">
                <a16:creationId xmlns:a16="http://schemas.microsoft.com/office/drawing/2014/main" id="{51BA8556-A160-417B-98FB-5D71AE87089E}"/>
              </a:ext>
            </a:extLst>
          </p:cNvPr>
          <p:cNvSpPr/>
          <p:nvPr/>
        </p:nvSpPr>
        <p:spPr>
          <a:xfrm>
            <a:off x="4827574" y="1028803"/>
            <a:ext cx="572518" cy="139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62AC42-0B5F-4EBB-BB9A-1E66C8130BCC}"/>
              </a:ext>
            </a:extLst>
          </p:cNvPr>
          <p:cNvSpPr/>
          <p:nvPr/>
        </p:nvSpPr>
        <p:spPr>
          <a:xfrm>
            <a:off x="4432309" y="1096380"/>
            <a:ext cx="4572000" cy="2677656"/>
          </a:xfrm>
          <a:prstGeom prst="rect">
            <a:avLst/>
          </a:prstGeom>
        </p:spPr>
        <p:txBody>
          <a:bodyPr>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rPr>
              <a:t>On the other hand, if not many exercises and the reload option is out of the money, then the portfolio of shares plus options has a hedge ratio and gamma similar to a European call option. In sum, the reload option seems similar to a hybrid of a share grant and a European call option.</a:t>
            </a:r>
          </a:p>
          <a:p>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sz="1050" b="1" dirty="0">
                <a:solidFill>
                  <a:schemeClr val="tx1">
                    <a:lumMod val="50000"/>
                    <a:lumOff val="50000"/>
                  </a:schemeClr>
                </a:solidFill>
                <a:latin typeface="微软雅黑" panose="020B0503020204020204" pitchFamily="34" charset="-122"/>
                <a:ea typeface="微软雅黑" panose="020B0503020204020204" pitchFamily="34" charset="-122"/>
              </a:rPr>
              <a:t>It is an optimal to exercise the reload option whenever it is in the money. </a:t>
            </a:r>
          </a:p>
          <a:p>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sz="1050" dirty="0">
                <a:solidFill>
                  <a:schemeClr val="tx1">
                    <a:lumMod val="50000"/>
                    <a:lumOff val="50000"/>
                  </a:schemeClr>
                </a:solidFill>
                <a:latin typeface="微软雅黑" panose="020B0503020204020204" pitchFamily="34" charset="-122"/>
                <a:ea typeface="微软雅黑" panose="020B0503020204020204" pitchFamily="34" charset="-122"/>
              </a:rPr>
              <a:t>In my opinion, this is an excellent paper which clearly introduces the features of the reload option, and have given a scientific basis for valuation of the options.</a:t>
            </a:r>
          </a:p>
          <a:p>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sz="1050" dirty="0">
                <a:solidFill>
                  <a:schemeClr val="tx1">
                    <a:lumMod val="50000"/>
                    <a:lumOff val="50000"/>
                  </a:schemeClr>
                </a:solidFill>
                <a:latin typeface="微软雅黑" panose="020B0503020204020204" pitchFamily="34" charset="-122"/>
                <a:ea typeface="微软雅黑" panose="020B0503020204020204" pitchFamily="34" charset="-122"/>
              </a:rPr>
              <a:t>One thing I am curious about is how should the firm decide which kind of compensation package is the best to use as the incentive for employees.  </a:t>
            </a:r>
          </a:p>
        </p:txBody>
      </p:sp>
    </p:spTree>
    <p:extLst>
      <p:ext uri="{BB962C8B-B14F-4D97-AF65-F5344CB8AC3E}">
        <p14:creationId xmlns:p14="http://schemas.microsoft.com/office/powerpoint/2010/main" val="74509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39543" y="3292624"/>
            <a:ext cx="49288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Introduction &amp; Motivation</a:t>
            </a:r>
            <a:endParaRPr lang="zh-CN" altLang="en-US" sz="2800" b="1" dirty="0">
              <a:solidFill>
                <a:srgbClr val="093B5C"/>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ONE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690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9" name="文本框 28"/>
          <p:cNvSpPr txBox="1"/>
          <p:nvPr/>
        </p:nvSpPr>
        <p:spPr>
          <a:xfrm>
            <a:off x="1619672" y="1007455"/>
            <a:ext cx="7056784" cy="3762579"/>
          </a:xfrm>
          <a:prstGeom prst="rect">
            <a:avLst/>
          </a:prstGeom>
          <a:noFill/>
        </p:spPr>
        <p:txBody>
          <a:bodyPr wrap="square" lIns="68589" tIns="34295" rIns="68589" bIns="34295" rtlCol="0">
            <a:spAutoFit/>
          </a:bodyPr>
          <a:lstStyle/>
          <a:p>
            <a:pPr algn="just" defTabSz="912796">
              <a:spcBef>
                <a:spcPct val="20000"/>
              </a:spcBef>
              <a:defRPr/>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Reload options, sometimes referred to as restoration or replacement options, have been an increasingly common form of compensation for executives and other employees. </a:t>
            </a:r>
          </a:p>
          <a:p>
            <a:pPr algn="just" defTabSz="912796">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just" defTabSz="912796">
              <a:spcBef>
                <a:spcPct val="20000"/>
              </a:spcBef>
              <a:defRPr/>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Reload options are essentially American call options with an additional bonus for the holder. When exercising a reload option with a strike price of K when the stock price is S, the holder receives one share of stock in exchange for K. In addition, when the strike price is paid using shares valued at the current market price (K/S shares per option), the holder also receives for each share tendered a new reload option of the same maturity, but with a strike equal to the stock price at the time of tender.</a:t>
            </a:r>
          </a:p>
          <a:p>
            <a:pPr algn="just" defTabSz="912796">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just" defTabSz="912796">
              <a:spcBef>
                <a:spcPct val="20000"/>
              </a:spcBef>
              <a:defRPr/>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For example, if an employee owns 100 reload options with a strike of $100 and the stock price at time of exercise is $125, 80 shares of stock with a total market value of $125 x 80 = $10,000 are required to pay the strike price of $10,000 = $100 per option x 100 options. Assuming frictionless buying and selling or at least pre-existence of shares needed to tender in the employee's portfolio, the exercise will net 20 (= 100 - 80) shares of stock with market value of $2,500 (= $125 per share x 20 shares), and in addition the employee will receive 80 new reload options (one for each share tendered), each having a strike price of $125 and the same maturity as the original reload options.</a:t>
            </a:r>
          </a:p>
          <a:p>
            <a:pPr algn="just" defTabSz="912796">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TextBox 2">
            <a:extLst>
              <a:ext uri="{FF2B5EF4-FFF2-40B4-BE49-F238E27FC236}">
                <a16:creationId xmlns:a16="http://schemas.microsoft.com/office/drawing/2014/main" id="{5B1B4871-585B-4BD1-B9C6-DBF89CACAF52}"/>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Introduction &amp; Motivation</a:t>
            </a:r>
            <a:endParaRPr lang="en-US" dirty="0"/>
          </a:p>
        </p:txBody>
      </p:sp>
      <p:grpSp>
        <p:nvGrpSpPr>
          <p:cNvPr id="5" name="Group 4">
            <a:extLst>
              <a:ext uri="{FF2B5EF4-FFF2-40B4-BE49-F238E27FC236}">
                <a16:creationId xmlns:a16="http://schemas.microsoft.com/office/drawing/2014/main" id="{B644B961-98FC-4DD0-AF61-6FD1A6CF718A}"/>
              </a:ext>
            </a:extLst>
          </p:cNvPr>
          <p:cNvGrpSpPr/>
          <p:nvPr/>
        </p:nvGrpSpPr>
        <p:grpSpPr>
          <a:xfrm>
            <a:off x="103683" y="2059091"/>
            <a:ext cx="1476164" cy="1014319"/>
            <a:chOff x="183455" y="1098122"/>
            <a:chExt cx="1476164" cy="1014319"/>
          </a:xfrm>
        </p:grpSpPr>
        <p:sp>
          <p:nvSpPr>
            <p:cNvPr id="26" name="椭圆 25"/>
            <p:cNvSpPr/>
            <p:nvPr/>
          </p:nvSpPr>
          <p:spPr>
            <a:xfrm>
              <a:off x="608432" y="1098122"/>
              <a:ext cx="626211" cy="62640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4" name="TextBox 3">
              <a:extLst>
                <a:ext uri="{FF2B5EF4-FFF2-40B4-BE49-F238E27FC236}">
                  <a16:creationId xmlns:a16="http://schemas.microsoft.com/office/drawing/2014/main" id="{F94B8CBE-1883-4E77-9024-7A7E6BBB3C36}"/>
                </a:ext>
              </a:extLst>
            </p:cNvPr>
            <p:cNvSpPr txBox="1"/>
            <p:nvPr/>
          </p:nvSpPr>
          <p:spPr>
            <a:xfrm>
              <a:off x="183455" y="1743109"/>
              <a:ext cx="1476164" cy="369332"/>
            </a:xfrm>
            <a:prstGeom prst="rect">
              <a:avLst/>
            </a:prstGeom>
            <a:noFill/>
          </p:spPr>
          <p:txBody>
            <a:bodyPr wrap="square" rtlCol="0">
              <a:spAutoFit/>
            </a:bodyPr>
            <a:lstStyle/>
            <a:p>
              <a:pPr algn="ctr"/>
              <a:r>
                <a:rPr lang="en-US" b="1" dirty="0"/>
                <a:t>Introduction</a:t>
              </a:r>
            </a:p>
          </p:txBody>
        </p:sp>
      </p:grpSp>
    </p:spTree>
    <p:extLst>
      <p:ext uri="{BB962C8B-B14F-4D97-AF65-F5344CB8AC3E}">
        <p14:creationId xmlns:p14="http://schemas.microsoft.com/office/powerpoint/2010/main" val="247498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9" name="文本框 28"/>
          <p:cNvSpPr txBox="1"/>
          <p:nvPr/>
        </p:nvSpPr>
        <p:spPr>
          <a:xfrm>
            <a:off x="1619672" y="1417238"/>
            <a:ext cx="7056784" cy="2451450"/>
          </a:xfrm>
          <a:prstGeom prst="rect">
            <a:avLst/>
          </a:prstGeom>
          <a:noFill/>
        </p:spPr>
        <p:txBody>
          <a:bodyPr wrap="square" lIns="68589" tIns="34295" rIns="68589" bIns="34295" rtlCol="0">
            <a:spAutoFit/>
          </a:bodyPr>
          <a:lstStyle/>
          <a:p>
            <a:pPr algn="just" defTabSz="912796">
              <a:spcBef>
                <a:spcPct val="20000"/>
              </a:spcBef>
              <a:defRPr/>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The valuation of options in compensation schemes is important for several reasons. Valuations are needed for preparing accounting statements and tax returns, and more generally for understanding what value has been promised to the employees and what residual value remains with the shareholders. Furthermore, understanding the hedge ratios and the overall shape of the valuation function clarifies the employee's risk exposure and incentives.</a:t>
            </a:r>
          </a:p>
          <a:p>
            <a:pPr algn="just" defTabSz="912796">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just" defTabSz="912796">
              <a:spcBef>
                <a:spcPct val="20000"/>
              </a:spcBef>
              <a:defRPr/>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There are some sensational claims about how bad reload options are have appeared in the press. For example, there is a suggestion that being able to exercise again and again and get new options represents some kind of money pump, or that this means that the company is no longer in control of the number of shares issued. Another suggestion in the press is that the reload options might create bad incentives for risk taking or for reducing dividends. The valuation of the reload options will be helpful to assess these claims.</a:t>
            </a:r>
          </a:p>
        </p:txBody>
      </p:sp>
      <p:sp>
        <p:nvSpPr>
          <p:cNvPr id="3" name="TextBox 2">
            <a:extLst>
              <a:ext uri="{FF2B5EF4-FFF2-40B4-BE49-F238E27FC236}">
                <a16:creationId xmlns:a16="http://schemas.microsoft.com/office/drawing/2014/main" id="{5B1B4871-585B-4BD1-B9C6-DBF89CACAF52}"/>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Introduction &amp; Motivation</a:t>
            </a:r>
            <a:endParaRPr lang="en-US" dirty="0"/>
          </a:p>
        </p:txBody>
      </p:sp>
      <p:sp>
        <p:nvSpPr>
          <p:cNvPr id="4" name="TextBox 3">
            <a:extLst>
              <a:ext uri="{FF2B5EF4-FFF2-40B4-BE49-F238E27FC236}">
                <a16:creationId xmlns:a16="http://schemas.microsoft.com/office/drawing/2014/main" id="{F94B8CBE-1883-4E77-9024-7A7E6BBB3C36}"/>
              </a:ext>
            </a:extLst>
          </p:cNvPr>
          <p:cNvSpPr txBox="1"/>
          <p:nvPr/>
        </p:nvSpPr>
        <p:spPr>
          <a:xfrm>
            <a:off x="42567" y="2704078"/>
            <a:ext cx="1476164" cy="369332"/>
          </a:xfrm>
          <a:prstGeom prst="rect">
            <a:avLst/>
          </a:prstGeom>
          <a:noFill/>
        </p:spPr>
        <p:txBody>
          <a:bodyPr wrap="square" rtlCol="0">
            <a:spAutoFit/>
          </a:bodyPr>
          <a:lstStyle/>
          <a:p>
            <a:pPr algn="ctr"/>
            <a:r>
              <a:rPr lang="en-US" b="1" dirty="0"/>
              <a:t>Motivation</a:t>
            </a:r>
          </a:p>
        </p:txBody>
      </p:sp>
      <p:sp>
        <p:nvSpPr>
          <p:cNvPr id="9" name="椭圆 26">
            <a:extLst>
              <a:ext uri="{FF2B5EF4-FFF2-40B4-BE49-F238E27FC236}">
                <a16:creationId xmlns:a16="http://schemas.microsoft.com/office/drawing/2014/main" id="{7C8230B8-4D2C-4194-B7B0-3B8B9D238BC0}"/>
              </a:ext>
            </a:extLst>
          </p:cNvPr>
          <p:cNvSpPr/>
          <p:nvPr/>
        </p:nvSpPr>
        <p:spPr>
          <a:xfrm>
            <a:off x="467544" y="2054152"/>
            <a:ext cx="626211" cy="62640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extLst>
      <p:ext uri="{BB962C8B-B14F-4D97-AF65-F5344CB8AC3E}">
        <p14:creationId xmlns:p14="http://schemas.microsoft.com/office/powerpoint/2010/main" val="233385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39543" y="3296543"/>
            <a:ext cx="546886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zh-CN" altLang="en-US" sz="2800" b="1" dirty="0">
              <a:solidFill>
                <a:srgbClr val="093B5C"/>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 2</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TWO</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690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195737" y="1161298"/>
            <a:ext cx="1181718" cy="285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Rectangle 45"/>
              <p:cNvSpPr/>
              <p:nvPr/>
            </p:nvSpPr>
            <p:spPr>
              <a:xfrm>
                <a:off x="3340739" y="1089838"/>
                <a:ext cx="5586195" cy="2462213"/>
              </a:xfrm>
              <a:prstGeom prst="rect">
                <a:avLst/>
              </a:prstGeom>
            </p:spPr>
            <p:txBody>
              <a:bodyPr wrap="square">
                <a:spAutoFit/>
              </a:bodyPr>
              <a:lstStyle/>
              <a:p>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The upper bound on a reload option is the underlying stock price, no matter how many reloads are possible and no matter how long the maturity of the option, even if it is infinitely lived. </a:t>
                </a:r>
              </a:p>
              <a:p>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a:p>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The first exercise (say at price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yields the employee, for each reload option, (1 -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shares and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new reload options with strike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At the second exercise (say at price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the employee nets an additional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)(1 -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 </m:t>
                    </m:r>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shares, for a total of (1 -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)(1 -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 </m:t>
                    </m:r>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 (1 -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shares from both exercises, and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1</m:t>
                        </m:r>
                      </m:sub>
                    </m:s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 </m:t>
                    </m:r>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new options with strike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2</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After the </a:t>
                </a:r>
                <a:r>
                  <a:rPr lang="en-US" sz="1100" dirty="0" err="1">
                    <a:solidFill>
                      <a:schemeClr val="tx1">
                        <a:lumMod val="50000"/>
                        <a:lumOff val="50000"/>
                      </a:schemeClr>
                    </a:solidFill>
                    <a:latin typeface="微软雅黑" panose="020B0503020204020204" pitchFamily="34" charset="-122"/>
                    <a:ea typeface="微软雅黑" panose="020B0503020204020204" pitchFamily="34" charset="-122"/>
                    <a:cs typeface="+mn-ea"/>
                  </a:rPr>
                  <a:t>ith</a:t>
                </a:r>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exercise, the employee will have in total (1 -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𝑖</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shares and K/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𝑖</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new options with strike </a:t>
                </a:r>
                <a14:m>
                  <m:oMath xmlns:m="http://schemas.openxmlformats.org/officeDocument/2006/math">
                    <m:sSub>
                      <m:sSubPr>
                        <m:ctrlPr>
                          <a:rPr lang="en-US" sz="1100" i="1">
                            <a:solidFill>
                              <a:schemeClr val="tx1">
                                <a:lumMod val="50000"/>
                                <a:lumOff val="50000"/>
                              </a:schemeClr>
                            </a:solidFill>
                            <a:latin typeface="Cambria Math" panose="02040503050406030204" pitchFamily="18" charset="0"/>
                            <a:ea typeface="微软雅黑" panose="020B0503020204020204" pitchFamily="34" charset="-122"/>
                            <a:cs typeface="+mn-ea"/>
                          </a:rPr>
                        </m:ctrlPr>
                      </m:sSubPr>
                      <m:e>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𝑆</m:t>
                        </m:r>
                      </m:e>
                      <m:sub>
                        <m:r>
                          <a:rPr lang="en-US" sz="1100">
                            <a:solidFill>
                              <a:schemeClr val="tx1">
                                <a:lumMod val="50000"/>
                                <a:lumOff val="50000"/>
                              </a:schemeClr>
                            </a:solidFill>
                            <a:latin typeface="Cambria Math" panose="02040503050406030204" pitchFamily="18" charset="0"/>
                            <a:ea typeface="微软雅黑" panose="020B0503020204020204" pitchFamily="34" charset="-122"/>
                            <a:cs typeface="+mn-ea"/>
                          </a:rPr>
                          <m:t>𝑖</m:t>
                        </m:r>
                      </m:sub>
                    </m:sSub>
                  </m:oMath>
                </a14:m>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 Therefore, no matter how far the stock price rises, the employee will always have less than one share per initial reload option, and the value is further reduced because the employee will not receive the early dividends on all of the shares.</a:t>
                </a:r>
              </a:p>
            </p:txBody>
          </p:sp>
        </mc:Choice>
        <mc:Fallback>
          <p:sp>
            <p:nvSpPr>
              <p:cNvPr id="46" name="Rectangle 45"/>
              <p:cNvSpPr>
                <a:spLocks noRot="1" noChangeAspect="1" noMove="1" noResize="1" noEditPoints="1" noAdjustHandles="1" noChangeArrowheads="1" noChangeShapeType="1" noTextEdit="1"/>
              </p:cNvSpPr>
              <p:nvPr/>
            </p:nvSpPr>
            <p:spPr>
              <a:xfrm>
                <a:off x="3340739" y="1089838"/>
                <a:ext cx="5586195" cy="2462213"/>
              </a:xfrm>
              <a:prstGeom prst="rect">
                <a:avLst/>
              </a:prstGeom>
              <a:blipFill>
                <a:blip r:embed="rId3"/>
                <a:stretch>
                  <a:fillRect b="-990"/>
                </a:stretch>
              </a:blipFill>
            </p:spPr>
            <p:txBody>
              <a:bodyPr/>
              <a:lstStyle/>
              <a:p>
                <a:r>
                  <a:rPr lang="zh-CN" altLang="en-US">
                    <a:noFill/>
                  </a:rPr>
                  <a:t> </a:t>
                </a:r>
              </a:p>
            </p:txBody>
          </p:sp>
        </mc:Fallback>
      </mc:AlternateContent>
      <p:sp>
        <p:nvSpPr>
          <p:cNvPr id="47" name="Rectangle 46"/>
          <p:cNvSpPr/>
          <p:nvPr/>
        </p:nvSpPr>
        <p:spPr>
          <a:xfrm>
            <a:off x="2267174" y="1161298"/>
            <a:ext cx="1348141" cy="276999"/>
          </a:xfrm>
          <a:prstGeom prst="rect">
            <a:avLst/>
          </a:prstGeom>
        </p:spPr>
        <p:txBody>
          <a:bodyPr wrap="square">
            <a:spAutoFit/>
          </a:bodyPr>
          <a:lstStyle/>
          <a:p>
            <a:r>
              <a:rPr lang="en-US" sz="1200" dirty="0">
                <a:solidFill>
                  <a:schemeClr val="bg1"/>
                </a:solidFill>
                <a:latin typeface="Open Sans" pitchFamily="34" charset="0"/>
                <a:ea typeface="Open Sans" pitchFamily="34" charset="0"/>
                <a:cs typeface="Open Sans" pitchFamily="34" charset="0"/>
              </a:rPr>
              <a:t>Upper Bound</a:t>
            </a:r>
          </a:p>
        </p:txBody>
      </p:sp>
      <p:cxnSp>
        <p:nvCxnSpPr>
          <p:cNvPr id="22" name="Straight Connector 21"/>
          <p:cNvCxnSpPr>
            <a:cxnSpLocks/>
          </p:cNvCxnSpPr>
          <p:nvPr/>
        </p:nvCxnSpPr>
        <p:spPr>
          <a:xfrm>
            <a:off x="1295636" y="1304218"/>
            <a:ext cx="828092"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Group 59"/>
          <p:cNvGrpSpPr/>
          <p:nvPr/>
        </p:nvGrpSpPr>
        <p:grpSpPr>
          <a:xfrm>
            <a:off x="217066" y="1060376"/>
            <a:ext cx="1640290" cy="3517138"/>
            <a:chOff x="3753851" y="1202035"/>
            <a:chExt cx="1640290" cy="3516052"/>
          </a:xfrm>
        </p:grpSpPr>
        <p:sp>
          <p:nvSpPr>
            <p:cNvPr id="3" name="Freeform 21"/>
            <p:cNvSpPr>
              <a:spLocks/>
            </p:cNvSpPr>
            <p:nvPr/>
          </p:nvSpPr>
          <p:spPr bwMode="auto">
            <a:xfrm>
              <a:off x="4300613" y="3341199"/>
              <a:ext cx="271386" cy="83812"/>
            </a:xfrm>
            <a:custGeom>
              <a:avLst/>
              <a:gdLst/>
              <a:ahLst/>
              <a:cxnLst>
                <a:cxn ang="0">
                  <a:pos x="68" y="0"/>
                </a:cxn>
                <a:cxn ang="0">
                  <a:pos x="14" y="0"/>
                </a:cxn>
                <a:cxn ang="0">
                  <a:pos x="14" y="0"/>
                </a:cxn>
                <a:cxn ang="0">
                  <a:pos x="13" y="2"/>
                </a:cxn>
                <a:cxn ang="0">
                  <a:pos x="7" y="2"/>
                </a:cxn>
                <a:cxn ang="0">
                  <a:pos x="7" y="2"/>
                </a:cxn>
                <a:cxn ang="0">
                  <a:pos x="4" y="3"/>
                </a:cxn>
                <a:cxn ang="0">
                  <a:pos x="2" y="4"/>
                </a:cxn>
                <a:cxn ang="0">
                  <a:pos x="0" y="6"/>
                </a:cxn>
                <a:cxn ang="0">
                  <a:pos x="0" y="8"/>
                </a:cxn>
                <a:cxn ang="0">
                  <a:pos x="0" y="8"/>
                </a:cxn>
                <a:cxn ang="0">
                  <a:pos x="1" y="14"/>
                </a:cxn>
                <a:cxn ang="0">
                  <a:pos x="3" y="18"/>
                </a:cxn>
                <a:cxn ang="0">
                  <a:pos x="5" y="21"/>
                </a:cxn>
                <a:cxn ang="0">
                  <a:pos x="68" y="21"/>
                </a:cxn>
                <a:cxn ang="0">
                  <a:pos x="68" y="0"/>
                </a:cxn>
              </a:cxnLst>
              <a:rect l="0" t="0" r="r" b="b"/>
              <a:pathLst>
                <a:path w="68" h="21">
                  <a:moveTo>
                    <a:pt x="68" y="0"/>
                  </a:moveTo>
                  <a:lnTo>
                    <a:pt x="14" y="0"/>
                  </a:lnTo>
                  <a:lnTo>
                    <a:pt x="14" y="0"/>
                  </a:lnTo>
                  <a:lnTo>
                    <a:pt x="13" y="2"/>
                  </a:lnTo>
                  <a:lnTo>
                    <a:pt x="7" y="2"/>
                  </a:lnTo>
                  <a:lnTo>
                    <a:pt x="7" y="2"/>
                  </a:lnTo>
                  <a:lnTo>
                    <a:pt x="4" y="3"/>
                  </a:lnTo>
                  <a:lnTo>
                    <a:pt x="2" y="4"/>
                  </a:lnTo>
                  <a:lnTo>
                    <a:pt x="0" y="6"/>
                  </a:lnTo>
                  <a:lnTo>
                    <a:pt x="0" y="8"/>
                  </a:lnTo>
                  <a:lnTo>
                    <a:pt x="0" y="8"/>
                  </a:lnTo>
                  <a:lnTo>
                    <a:pt x="1" y="14"/>
                  </a:lnTo>
                  <a:lnTo>
                    <a:pt x="3" y="18"/>
                  </a:lnTo>
                  <a:lnTo>
                    <a:pt x="5" y="21"/>
                  </a:lnTo>
                  <a:lnTo>
                    <a:pt x="68" y="21"/>
                  </a:lnTo>
                  <a:lnTo>
                    <a:pt x="68"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22"/>
            <p:cNvSpPr>
              <a:spLocks/>
            </p:cNvSpPr>
            <p:nvPr/>
          </p:nvSpPr>
          <p:spPr bwMode="auto">
            <a:xfrm>
              <a:off x="4152949" y="3425010"/>
              <a:ext cx="419054" cy="550755"/>
            </a:xfrm>
            <a:custGeom>
              <a:avLst/>
              <a:gdLst/>
              <a:ahLst/>
              <a:cxnLst>
                <a:cxn ang="0">
                  <a:pos x="42" y="0"/>
                </a:cxn>
                <a:cxn ang="0">
                  <a:pos x="42" y="0"/>
                </a:cxn>
                <a:cxn ang="0">
                  <a:pos x="44" y="1"/>
                </a:cxn>
                <a:cxn ang="0">
                  <a:pos x="47" y="1"/>
                </a:cxn>
                <a:cxn ang="0">
                  <a:pos x="47" y="1"/>
                </a:cxn>
                <a:cxn ang="0">
                  <a:pos x="43" y="18"/>
                </a:cxn>
                <a:cxn ang="0">
                  <a:pos x="39" y="34"/>
                </a:cxn>
                <a:cxn ang="0">
                  <a:pos x="28" y="68"/>
                </a:cxn>
                <a:cxn ang="0">
                  <a:pos x="15" y="103"/>
                </a:cxn>
                <a:cxn ang="0">
                  <a:pos x="0" y="138"/>
                </a:cxn>
                <a:cxn ang="0">
                  <a:pos x="60" y="138"/>
                </a:cxn>
                <a:cxn ang="0">
                  <a:pos x="60" y="138"/>
                </a:cxn>
                <a:cxn ang="0">
                  <a:pos x="71" y="94"/>
                </a:cxn>
                <a:cxn ang="0">
                  <a:pos x="77" y="65"/>
                </a:cxn>
                <a:cxn ang="0">
                  <a:pos x="80" y="53"/>
                </a:cxn>
                <a:cxn ang="0">
                  <a:pos x="81" y="44"/>
                </a:cxn>
                <a:cxn ang="0">
                  <a:pos x="105" y="44"/>
                </a:cxn>
                <a:cxn ang="0">
                  <a:pos x="105" y="44"/>
                </a:cxn>
                <a:cxn ang="0">
                  <a:pos x="105" y="0"/>
                </a:cxn>
                <a:cxn ang="0">
                  <a:pos x="42" y="0"/>
                </a:cxn>
              </a:cxnLst>
              <a:rect l="0" t="0" r="r" b="b"/>
              <a:pathLst>
                <a:path w="105" h="138">
                  <a:moveTo>
                    <a:pt x="42" y="0"/>
                  </a:moveTo>
                  <a:lnTo>
                    <a:pt x="42" y="0"/>
                  </a:lnTo>
                  <a:lnTo>
                    <a:pt x="44" y="1"/>
                  </a:lnTo>
                  <a:lnTo>
                    <a:pt x="47" y="1"/>
                  </a:lnTo>
                  <a:lnTo>
                    <a:pt x="47" y="1"/>
                  </a:lnTo>
                  <a:lnTo>
                    <a:pt x="43" y="18"/>
                  </a:lnTo>
                  <a:lnTo>
                    <a:pt x="39" y="34"/>
                  </a:lnTo>
                  <a:lnTo>
                    <a:pt x="28" y="68"/>
                  </a:lnTo>
                  <a:lnTo>
                    <a:pt x="15" y="103"/>
                  </a:lnTo>
                  <a:lnTo>
                    <a:pt x="0" y="138"/>
                  </a:lnTo>
                  <a:lnTo>
                    <a:pt x="60" y="138"/>
                  </a:lnTo>
                  <a:lnTo>
                    <a:pt x="60" y="138"/>
                  </a:lnTo>
                  <a:lnTo>
                    <a:pt x="71" y="94"/>
                  </a:lnTo>
                  <a:lnTo>
                    <a:pt x="77" y="65"/>
                  </a:lnTo>
                  <a:lnTo>
                    <a:pt x="80" y="53"/>
                  </a:lnTo>
                  <a:lnTo>
                    <a:pt x="81" y="44"/>
                  </a:lnTo>
                  <a:lnTo>
                    <a:pt x="105" y="44"/>
                  </a:lnTo>
                  <a:lnTo>
                    <a:pt x="105" y="44"/>
                  </a:lnTo>
                  <a:lnTo>
                    <a:pt x="105" y="0"/>
                  </a:lnTo>
                  <a:lnTo>
                    <a:pt x="42" y="0"/>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23"/>
            <p:cNvSpPr>
              <a:spLocks/>
            </p:cNvSpPr>
            <p:nvPr/>
          </p:nvSpPr>
          <p:spPr bwMode="auto">
            <a:xfrm>
              <a:off x="4472227" y="1202035"/>
              <a:ext cx="99776" cy="502863"/>
            </a:xfrm>
            <a:custGeom>
              <a:avLst/>
              <a:gdLst/>
              <a:ahLst/>
              <a:cxnLst>
                <a:cxn ang="0">
                  <a:pos x="25" y="0"/>
                </a:cxn>
                <a:cxn ang="0">
                  <a:pos x="25" y="0"/>
                </a:cxn>
                <a:cxn ang="0">
                  <a:pos x="24" y="0"/>
                </a:cxn>
                <a:cxn ang="0">
                  <a:pos x="24" y="34"/>
                </a:cxn>
                <a:cxn ang="0">
                  <a:pos x="24" y="34"/>
                </a:cxn>
                <a:cxn ang="0">
                  <a:pos x="23" y="35"/>
                </a:cxn>
                <a:cxn ang="0">
                  <a:pos x="21" y="37"/>
                </a:cxn>
                <a:cxn ang="0">
                  <a:pos x="21" y="69"/>
                </a:cxn>
                <a:cxn ang="0">
                  <a:pos x="19" y="69"/>
                </a:cxn>
                <a:cxn ang="0">
                  <a:pos x="19" y="69"/>
                </a:cxn>
                <a:cxn ang="0">
                  <a:pos x="17" y="69"/>
                </a:cxn>
                <a:cxn ang="0">
                  <a:pos x="16" y="70"/>
                </a:cxn>
                <a:cxn ang="0">
                  <a:pos x="14" y="72"/>
                </a:cxn>
                <a:cxn ang="0">
                  <a:pos x="14" y="73"/>
                </a:cxn>
                <a:cxn ang="0">
                  <a:pos x="14" y="73"/>
                </a:cxn>
                <a:cxn ang="0">
                  <a:pos x="15" y="76"/>
                </a:cxn>
                <a:cxn ang="0">
                  <a:pos x="12" y="76"/>
                </a:cxn>
                <a:cxn ang="0">
                  <a:pos x="12" y="76"/>
                </a:cxn>
                <a:cxn ang="0">
                  <a:pos x="8" y="77"/>
                </a:cxn>
                <a:cxn ang="0">
                  <a:pos x="6" y="78"/>
                </a:cxn>
                <a:cxn ang="0">
                  <a:pos x="5" y="80"/>
                </a:cxn>
                <a:cxn ang="0">
                  <a:pos x="4" y="83"/>
                </a:cxn>
                <a:cxn ang="0">
                  <a:pos x="4" y="88"/>
                </a:cxn>
                <a:cxn ang="0">
                  <a:pos x="4" y="88"/>
                </a:cxn>
                <a:cxn ang="0">
                  <a:pos x="5" y="91"/>
                </a:cxn>
                <a:cxn ang="0">
                  <a:pos x="5" y="91"/>
                </a:cxn>
                <a:cxn ang="0">
                  <a:pos x="3" y="92"/>
                </a:cxn>
                <a:cxn ang="0">
                  <a:pos x="1" y="93"/>
                </a:cxn>
                <a:cxn ang="0">
                  <a:pos x="0" y="95"/>
                </a:cxn>
                <a:cxn ang="0">
                  <a:pos x="0" y="98"/>
                </a:cxn>
                <a:cxn ang="0">
                  <a:pos x="0" y="98"/>
                </a:cxn>
                <a:cxn ang="0">
                  <a:pos x="2" y="111"/>
                </a:cxn>
                <a:cxn ang="0">
                  <a:pos x="4" y="120"/>
                </a:cxn>
                <a:cxn ang="0">
                  <a:pos x="5" y="124"/>
                </a:cxn>
                <a:cxn ang="0">
                  <a:pos x="7" y="126"/>
                </a:cxn>
                <a:cxn ang="0">
                  <a:pos x="25" y="126"/>
                </a:cxn>
                <a:cxn ang="0">
                  <a:pos x="25" y="0"/>
                </a:cxn>
              </a:cxnLst>
              <a:rect l="0" t="0" r="r" b="b"/>
              <a:pathLst>
                <a:path w="25" h="126">
                  <a:moveTo>
                    <a:pt x="25" y="0"/>
                  </a:moveTo>
                  <a:lnTo>
                    <a:pt x="25" y="0"/>
                  </a:lnTo>
                  <a:lnTo>
                    <a:pt x="24" y="0"/>
                  </a:lnTo>
                  <a:lnTo>
                    <a:pt x="24" y="34"/>
                  </a:lnTo>
                  <a:lnTo>
                    <a:pt x="24" y="34"/>
                  </a:lnTo>
                  <a:lnTo>
                    <a:pt x="23" y="35"/>
                  </a:lnTo>
                  <a:lnTo>
                    <a:pt x="21" y="37"/>
                  </a:lnTo>
                  <a:lnTo>
                    <a:pt x="21" y="69"/>
                  </a:lnTo>
                  <a:lnTo>
                    <a:pt x="19" y="69"/>
                  </a:lnTo>
                  <a:lnTo>
                    <a:pt x="19" y="69"/>
                  </a:lnTo>
                  <a:lnTo>
                    <a:pt x="17" y="69"/>
                  </a:lnTo>
                  <a:lnTo>
                    <a:pt x="16" y="70"/>
                  </a:lnTo>
                  <a:lnTo>
                    <a:pt x="14" y="72"/>
                  </a:lnTo>
                  <a:lnTo>
                    <a:pt x="14" y="73"/>
                  </a:lnTo>
                  <a:lnTo>
                    <a:pt x="14" y="73"/>
                  </a:lnTo>
                  <a:lnTo>
                    <a:pt x="15" y="76"/>
                  </a:lnTo>
                  <a:lnTo>
                    <a:pt x="12" y="76"/>
                  </a:lnTo>
                  <a:lnTo>
                    <a:pt x="12" y="76"/>
                  </a:lnTo>
                  <a:lnTo>
                    <a:pt x="8" y="77"/>
                  </a:lnTo>
                  <a:lnTo>
                    <a:pt x="6" y="78"/>
                  </a:lnTo>
                  <a:lnTo>
                    <a:pt x="5" y="80"/>
                  </a:lnTo>
                  <a:lnTo>
                    <a:pt x="4" y="83"/>
                  </a:lnTo>
                  <a:lnTo>
                    <a:pt x="4" y="88"/>
                  </a:lnTo>
                  <a:lnTo>
                    <a:pt x="4" y="88"/>
                  </a:lnTo>
                  <a:lnTo>
                    <a:pt x="5" y="91"/>
                  </a:lnTo>
                  <a:lnTo>
                    <a:pt x="5" y="91"/>
                  </a:lnTo>
                  <a:lnTo>
                    <a:pt x="3" y="92"/>
                  </a:lnTo>
                  <a:lnTo>
                    <a:pt x="1" y="93"/>
                  </a:lnTo>
                  <a:lnTo>
                    <a:pt x="0" y="95"/>
                  </a:lnTo>
                  <a:lnTo>
                    <a:pt x="0" y="98"/>
                  </a:lnTo>
                  <a:lnTo>
                    <a:pt x="0" y="98"/>
                  </a:lnTo>
                  <a:lnTo>
                    <a:pt x="2" y="111"/>
                  </a:lnTo>
                  <a:lnTo>
                    <a:pt x="4" y="120"/>
                  </a:lnTo>
                  <a:lnTo>
                    <a:pt x="5" y="124"/>
                  </a:lnTo>
                  <a:lnTo>
                    <a:pt x="7" y="126"/>
                  </a:lnTo>
                  <a:lnTo>
                    <a:pt x="25" y="126"/>
                  </a:lnTo>
                  <a:lnTo>
                    <a:pt x="25"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4"/>
            <p:cNvSpPr>
              <a:spLocks/>
            </p:cNvSpPr>
            <p:nvPr/>
          </p:nvSpPr>
          <p:spPr bwMode="auto">
            <a:xfrm>
              <a:off x="4356487" y="1704898"/>
              <a:ext cx="215513" cy="1636301"/>
            </a:xfrm>
            <a:custGeom>
              <a:avLst/>
              <a:gdLst/>
              <a:ahLst/>
              <a:cxnLst>
                <a:cxn ang="0">
                  <a:pos x="36" y="0"/>
                </a:cxn>
                <a:cxn ang="0">
                  <a:pos x="36" y="0"/>
                </a:cxn>
                <a:cxn ang="0">
                  <a:pos x="36" y="0"/>
                </a:cxn>
                <a:cxn ang="0">
                  <a:pos x="37" y="0"/>
                </a:cxn>
                <a:cxn ang="0">
                  <a:pos x="37" y="0"/>
                </a:cxn>
                <a:cxn ang="0">
                  <a:pos x="37" y="30"/>
                </a:cxn>
                <a:cxn ang="0">
                  <a:pos x="36" y="59"/>
                </a:cxn>
                <a:cxn ang="0">
                  <a:pos x="33" y="122"/>
                </a:cxn>
                <a:cxn ang="0">
                  <a:pos x="29" y="183"/>
                </a:cxn>
                <a:cxn ang="0">
                  <a:pos x="22" y="243"/>
                </a:cxn>
                <a:cxn ang="0">
                  <a:pos x="15" y="297"/>
                </a:cxn>
                <a:cxn ang="0">
                  <a:pos x="9" y="346"/>
                </a:cxn>
                <a:cxn ang="0">
                  <a:pos x="0" y="410"/>
                </a:cxn>
                <a:cxn ang="0">
                  <a:pos x="54" y="410"/>
                </a:cxn>
                <a:cxn ang="0">
                  <a:pos x="54" y="0"/>
                </a:cxn>
                <a:cxn ang="0">
                  <a:pos x="36" y="0"/>
                </a:cxn>
              </a:cxnLst>
              <a:rect l="0" t="0" r="r" b="b"/>
              <a:pathLst>
                <a:path w="54" h="410">
                  <a:moveTo>
                    <a:pt x="36" y="0"/>
                  </a:moveTo>
                  <a:lnTo>
                    <a:pt x="36" y="0"/>
                  </a:lnTo>
                  <a:lnTo>
                    <a:pt x="36" y="0"/>
                  </a:lnTo>
                  <a:lnTo>
                    <a:pt x="37" y="0"/>
                  </a:lnTo>
                  <a:lnTo>
                    <a:pt x="37" y="0"/>
                  </a:lnTo>
                  <a:lnTo>
                    <a:pt x="37" y="30"/>
                  </a:lnTo>
                  <a:lnTo>
                    <a:pt x="36" y="59"/>
                  </a:lnTo>
                  <a:lnTo>
                    <a:pt x="33" y="122"/>
                  </a:lnTo>
                  <a:lnTo>
                    <a:pt x="29" y="183"/>
                  </a:lnTo>
                  <a:lnTo>
                    <a:pt x="22" y="243"/>
                  </a:lnTo>
                  <a:lnTo>
                    <a:pt x="15" y="297"/>
                  </a:lnTo>
                  <a:lnTo>
                    <a:pt x="9" y="346"/>
                  </a:lnTo>
                  <a:lnTo>
                    <a:pt x="0" y="410"/>
                  </a:lnTo>
                  <a:lnTo>
                    <a:pt x="54" y="410"/>
                  </a:lnTo>
                  <a:lnTo>
                    <a:pt x="54" y="0"/>
                  </a:lnTo>
                  <a:lnTo>
                    <a:pt x="36"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5"/>
            <p:cNvSpPr>
              <a:spLocks/>
            </p:cNvSpPr>
            <p:nvPr/>
          </p:nvSpPr>
          <p:spPr bwMode="auto">
            <a:xfrm>
              <a:off x="3753851" y="4143386"/>
              <a:ext cx="818151" cy="574701"/>
            </a:xfrm>
            <a:custGeom>
              <a:avLst/>
              <a:gdLst/>
              <a:ahLst/>
              <a:cxnLst>
                <a:cxn ang="0">
                  <a:pos x="81" y="0"/>
                </a:cxn>
                <a:cxn ang="0">
                  <a:pos x="81" y="0"/>
                </a:cxn>
                <a:cxn ang="0">
                  <a:pos x="65" y="29"/>
                </a:cxn>
                <a:cxn ang="0">
                  <a:pos x="51" y="56"/>
                </a:cxn>
                <a:cxn ang="0">
                  <a:pos x="25" y="102"/>
                </a:cxn>
                <a:cxn ang="0">
                  <a:pos x="6" y="133"/>
                </a:cxn>
                <a:cxn ang="0">
                  <a:pos x="0" y="144"/>
                </a:cxn>
                <a:cxn ang="0">
                  <a:pos x="82" y="144"/>
                </a:cxn>
                <a:cxn ang="0">
                  <a:pos x="86" y="144"/>
                </a:cxn>
                <a:cxn ang="0">
                  <a:pos x="86" y="144"/>
                </a:cxn>
                <a:cxn ang="0">
                  <a:pos x="86" y="133"/>
                </a:cxn>
                <a:cxn ang="0">
                  <a:pos x="88" y="122"/>
                </a:cxn>
                <a:cxn ang="0">
                  <a:pos x="92" y="111"/>
                </a:cxn>
                <a:cxn ang="0">
                  <a:pos x="96" y="101"/>
                </a:cxn>
                <a:cxn ang="0">
                  <a:pos x="100" y="92"/>
                </a:cxn>
                <a:cxn ang="0">
                  <a:pos x="107" y="82"/>
                </a:cxn>
                <a:cxn ang="0">
                  <a:pos x="114" y="75"/>
                </a:cxn>
                <a:cxn ang="0">
                  <a:pos x="121" y="67"/>
                </a:cxn>
                <a:cxn ang="0">
                  <a:pos x="130" y="59"/>
                </a:cxn>
                <a:cxn ang="0">
                  <a:pos x="139" y="54"/>
                </a:cxn>
                <a:cxn ang="0">
                  <a:pos x="149" y="48"/>
                </a:cxn>
                <a:cxn ang="0">
                  <a:pos x="159" y="44"/>
                </a:cxn>
                <a:cxn ang="0">
                  <a:pos x="170" y="40"/>
                </a:cxn>
                <a:cxn ang="0">
                  <a:pos x="181" y="37"/>
                </a:cxn>
                <a:cxn ang="0">
                  <a:pos x="193" y="35"/>
                </a:cxn>
                <a:cxn ang="0">
                  <a:pos x="205" y="35"/>
                </a:cxn>
                <a:cxn ang="0">
                  <a:pos x="205" y="35"/>
                </a:cxn>
                <a:cxn ang="0">
                  <a:pos x="205" y="35"/>
                </a:cxn>
                <a:cxn ang="0">
                  <a:pos x="205" y="0"/>
                </a:cxn>
                <a:cxn ang="0">
                  <a:pos x="81" y="0"/>
                </a:cxn>
              </a:cxnLst>
              <a:rect l="0" t="0" r="r" b="b"/>
              <a:pathLst>
                <a:path w="205" h="144">
                  <a:moveTo>
                    <a:pt x="81" y="0"/>
                  </a:moveTo>
                  <a:lnTo>
                    <a:pt x="81" y="0"/>
                  </a:lnTo>
                  <a:lnTo>
                    <a:pt x="65" y="29"/>
                  </a:lnTo>
                  <a:lnTo>
                    <a:pt x="51" y="56"/>
                  </a:lnTo>
                  <a:lnTo>
                    <a:pt x="25" y="102"/>
                  </a:lnTo>
                  <a:lnTo>
                    <a:pt x="6" y="133"/>
                  </a:lnTo>
                  <a:lnTo>
                    <a:pt x="0" y="144"/>
                  </a:lnTo>
                  <a:lnTo>
                    <a:pt x="82" y="144"/>
                  </a:lnTo>
                  <a:lnTo>
                    <a:pt x="86" y="144"/>
                  </a:lnTo>
                  <a:lnTo>
                    <a:pt x="86" y="144"/>
                  </a:lnTo>
                  <a:lnTo>
                    <a:pt x="86" y="133"/>
                  </a:lnTo>
                  <a:lnTo>
                    <a:pt x="88" y="122"/>
                  </a:lnTo>
                  <a:lnTo>
                    <a:pt x="92" y="111"/>
                  </a:lnTo>
                  <a:lnTo>
                    <a:pt x="96" y="101"/>
                  </a:lnTo>
                  <a:lnTo>
                    <a:pt x="100" y="92"/>
                  </a:lnTo>
                  <a:lnTo>
                    <a:pt x="107" y="82"/>
                  </a:lnTo>
                  <a:lnTo>
                    <a:pt x="114" y="75"/>
                  </a:lnTo>
                  <a:lnTo>
                    <a:pt x="121" y="67"/>
                  </a:lnTo>
                  <a:lnTo>
                    <a:pt x="130" y="59"/>
                  </a:lnTo>
                  <a:lnTo>
                    <a:pt x="139" y="54"/>
                  </a:lnTo>
                  <a:lnTo>
                    <a:pt x="149" y="48"/>
                  </a:lnTo>
                  <a:lnTo>
                    <a:pt x="159" y="44"/>
                  </a:lnTo>
                  <a:lnTo>
                    <a:pt x="170" y="40"/>
                  </a:lnTo>
                  <a:lnTo>
                    <a:pt x="181" y="37"/>
                  </a:lnTo>
                  <a:lnTo>
                    <a:pt x="193" y="35"/>
                  </a:lnTo>
                  <a:lnTo>
                    <a:pt x="205" y="35"/>
                  </a:lnTo>
                  <a:lnTo>
                    <a:pt x="205" y="35"/>
                  </a:lnTo>
                  <a:lnTo>
                    <a:pt x="205" y="35"/>
                  </a:lnTo>
                  <a:lnTo>
                    <a:pt x="205" y="0"/>
                  </a:lnTo>
                  <a:lnTo>
                    <a:pt x="81"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6"/>
            <p:cNvSpPr>
              <a:spLocks/>
            </p:cNvSpPr>
            <p:nvPr/>
          </p:nvSpPr>
          <p:spPr bwMode="auto">
            <a:xfrm>
              <a:off x="4077119" y="3975765"/>
              <a:ext cx="494881" cy="167621"/>
            </a:xfrm>
            <a:custGeom>
              <a:avLst/>
              <a:gdLst/>
              <a:ahLst/>
              <a:cxnLst>
                <a:cxn ang="0">
                  <a:pos x="124" y="3"/>
                </a:cxn>
                <a:cxn ang="0">
                  <a:pos x="124" y="3"/>
                </a:cxn>
                <a:cxn ang="0">
                  <a:pos x="79" y="3"/>
                </a:cxn>
                <a:cxn ang="0">
                  <a:pos x="79" y="3"/>
                </a:cxn>
                <a:cxn ang="0">
                  <a:pos x="79" y="0"/>
                </a:cxn>
                <a:cxn ang="0">
                  <a:pos x="19" y="0"/>
                </a:cxn>
                <a:cxn ang="0">
                  <a:pos x="19" y="0"/>
                </a:cxn>
                <a:cxn ang="0">
                  <a:pos x="18" y="2"/>
                </a:cxn>
                <a:cxn ang="0">
                  <a:pos x="0" y="2"/>
                </a:cxn>
                <a:cxn ang="0">
                  <a:pos x="0" y="41"/>
                </a:cxn>
                <a:cxn ang="0">
                  <a:pos x="0" y="41"/>
                </a:cxn>
                <a:cxn ang="0">
                  <a:pos x="0" y="42"/>
                </a:cxn>
                <a:cxn ang="0">
                  <a:pos x="124" y="42"/>
                </a:cxn>
                <a:cxn ang="0">
                  <a:pos x="124" y="3"/>
                </a:cxn>
              </a:cxnLst>
              <a:rect l="0" t="0" r="r" b="b"/>
              <a:pathLst>
                <a:path w="124" h="42">
                  <a:moveTo>
                    <a:pt x="124" y="3"/>
                  </a:moveTo>
                  <a:lnTo>
                    <a:pt x="124" y="3"/>
                  </a:lnTo>
                  <a:lnTo>
                    <a:pt x="79" y="3"/>
                  </a:lnTo>
                  <a:lnTo>
                    <a:pt x="79" y="3"/>
                  </a:lnTo>
                  <a:lnTo>
                    <a:pt x="79" y="0"/>
                  </a:lnTo>
                  <a:lnTo>
                    <a:pt x="19" y="0"/>
                  </a:lnTo>
                  <a:lnTo>
                    <a:pt x="19" y="0"/>
                  </a:lnTo>
                  <a:lnTo>
                    <a:pt x="18" y="2"/>
                  </a:lnTo>
                  <a:lnTo>
                    <a:pt x="0" y="2"/>
                  </a:lnTo>
                  <a:lnTo>
                    <a:pt x="0" y="41"/>
                  </a:lnTo>
                  <a:lnTo>
                    <a:pt x="0" y="41"/>
                  </a:lnTo>
                  <a:lnTo>
                    <a:pt x="0" y="42"/>
                  </a:lnTo>
                  <a:lnTo>
                    <a:pt x="124" y="42"/>
                  </a:lnTo>
                  <a:lnTo>
                    <a:pt x="124" y="3"/>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7"/>
            <p:cNvSpPr>
              <a:spLocks/>
            </p:cNvSpPr>
            <p:nvPr/>
          </p:nvSpPr>
          <p:spPr bwMode="auto">
            <a:xfrm>
              <a:off x="4572000" y="3975765"/>
              <a:ext cx="498873" cy="167621"/>
            </a:xfrm>
            <a:custGeom>
              <a:avLst/>
              <a:gdLst/>
              <a:ahLst/>
              <a:cxnLst>
                <a:cxn ang="0">
                  <a:pos x="125" y="40"/>
                </a:cxn>
                <a:cxn ang="0">
                  <a:pos x="125" y="2"/>
                </a:cxn>
                <a:cxn ang="0">
                  <a:pos x="106" y="2"/>
                </a:cxn>
                <a:cxn ang="0">
                  <a:pos x="106" y="2"/>
                </a:cxn>
                <a:cxn ang="0">
                  <a:pos x="106" y="0"/>
                </a:cxn>
                <a:cxn ang="0">
                  <a:pos x="46" y="0"/>
                </a:cxn>
                <a:cxn ang="0">
                  <a:pos x="46" y="0"/>
                </a:cxn>
                <a:cxn ang="0">
                  <a:pos x="47" y="3"/>
                </a:cxn>
                <a:cxn ang="0">
                  <a:pos x="1" y="3"/>
                </a:cxn>
                <a:cxn ang="0">
                  <a:pos x="0" y="3"/>
                </a:cxn>
                <a:cxn ang="0">
                  <a:pos x="0" y="42"/>
                </a:cxn>
                <a:cxn ang="0">
                  <a:pos x="125" y="42"/>
                </a:cxn>
                <a:cxn ang="0">
                  <a:pos x="125" y="42"/>
                </a:cxn>
                <a:cxn ang="0">
                  <a:pos x="125" y="40"/>
                </a:cxn>
                <a:cxn ang="0">
                  <a:pos x="125" y="40"/>
                </a:cxn>
              </a:cxnLst>
              <a:rect l="0" t="0" r="r" b="b"/>
              <a:pathLst>
                <a:path w="125" h="42">
                  <a:moveTo>
                    <a:pt x="125" y="40"/>
                  </a:moveTo>
                  <a:lnTo>
                    <a:pt x="125" y="2"/>
                  </a:lnTo>
                  <a:lnTo>
                    <a:pt x="106" y="2"/>
                  </a:lnTo>
                  <a:lnTo>
                    <a:pt x="106" y="2"/>
                  </a:lnTo>
                  <a:lnTo>
                    <a:pt x="106" y="0"/>
                  </a:lnTo>
                  <a:lnTo>
                    <a:pt x="46" y="0"/>
                  </a:lnTo>
                  <a:lnTo>
                    <a:pt x="46" y="0"/>
                  </a:lnTo>
                  <a:lnTo>
                    <a:pt x="47" y="3"/>
                  </a:lnTo>
                  <a:lnTo>
                    <a:pt x="1" y="3"/>
                  </a:lnTo>
                  <a:lnTo>
                    <a:pt x="0" y="3"/>
                  </a:lnTo>
                  <a:lnTo>
                    <a:pt x="0" y="42"/>
                  </a:lnTo>
                  <a:lnTo>
                    <a:pt x="125" y="42"/>
                  </a:lnTo>
                  <a:lnTo>
                    <a:pt x="125" y="42"/>
                  </a:lnTo>
                  <a:lnTo>
                    <a:pt x="125" y="40"/>
                  </a:lnTo>
                  <a:lnTo>
                    <a:pt x="125" y="4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8"/>
            <p:cNvSpPr>
              <a:spLocks/>
            </p:cNvSpPr>
            <p:nvPr/>
          </p:nvSpPr>
          <p:spPr bwMode="auto">
            <a:xfrm>
              <a:off x="4572000" y="4143386"/>
              <a:ext cx="822141" cy="574701"/>
            </a:xfrm>
            <a:custGeom>
              <a:avLst/>
              <a:gdLst/>
              <a:ahLst/>
              <a:cxnLst>
                <a:cxn ang="0">
                  <a:pos x="125" y="0"/>
                </a:cxn>
                <a:cxn ang="0">
                  <a:pos x="0" y="0"/>
                </a:cxn>
                <a:cxn ang="0">
                  <a:pos x="0" y="35"/>
                </a:cxn>
                <a:cxn ang="0">
                  <a:pos x="0" y="35"/>
                </a:cxn>
                <a:cxn ang="0">
                  <a:pos x="1" y="35"/>
                </a:cxn>
                <a:cxn ang="0">
                  <a:pos x="1" y="35"/>
                </a:cxn>
                <a:cxn ang="0">
                  <a:pos x="1" y="35"/>
                </a:cxn>
                <a:cxn ang="0">
                  <a:pos x="1" y="35"/>
                </a:cxn>
                <a:cxn ang="0">
                  <a:pos x="13" y="35"/>
                </a:cxn>
                <a:cxn ang="0">
                  <a:pos x="24" y="37"/>
                </a:cxn>
                <a:cxn ang="0">
                  <a:pos x="36" y="40"/>
                </a:cxn>
                <a:cxn ang="0">
                  <a:pos x="46" y="43"/>
                </a:cxn>
                <a:cxn ang="0">
                  <a:pos x="57" y="48"/>
                </a:cxn>
                <a:cxn ang="0">
                  <a:pos x="67" y="54"/>
                </a:cxn>
                <a:cxn ang="0">
                  <a:pos x="75" y="59"/>
                </a:cxn>
                <a:cxn ang="0">
                  <a:pos x="84" y="67"/>
                </a:cxn>
                <a:cxn ang="0">
                  <a:pos x="92" y="75"/>
                </a:cxn>
                <a:cxn ang="0">
                  <a:pos x="99" y="82"/>
                </a:cxn>
                <a:cxn ang="0">
                  <a:pos x="105" y="92"/>
                </a:cxn>
                <a:cxn ang="0">
                  <a:pos x="109" y="101"/>
                </a:cxn>
                <a:cxn ang="0">
                  <a:pos x="114" y="111"/>
                </a:cxn>
                <a:cxn ang="0">
                  <a:pos x="117" y="122"/>
                </a:cxn>
                <a:cxn ang="0">
                  <a:pos x="119" y="133"/>
                </a:cxn>
                <a:cxn ang="0">
                  <a:pos x="120" y="144"/>
                </a:cxn>
                <a:cxn ang="0">
                  <a:pos x="126" y="144"/>
                </a:cxn>
                <a:cxn ang="0">
                  <a:pos x="206" y="144"/>
                </a:cxn>
                <a:cxn ang="0">
                  <a:pos x="206" y="144"/>
                </a:cxn>
                <a:cxn ang="0">
                  <a:pos x="199" y="133"/>
                </a:cxn>
                <a:cxn ang="0">
                  <a:pos x="181" y="102"/>
                </a:cxn>
                <a:cxn ang="0">
                  <a:pos x="154" y="56"/>
                </a:cxn>
                <a:cxn ang="0">
                  <a:pos x="140" y="29"/>
                </a:cxn>
                <a:cxn ang="0">
                  <a:pos x="125" y="0"/>
                </a:cxn>
                <a:cxn ang="0">
                  <a:pos x="125" y="0"/>
                </a:cxn>
              </a:cxnLst>
              <a:rect l="0" t="0" r="r" b="b"/>
              <a:pathLst>
                <a:path w="206" h="144">
                  <a:moveTo>
                    <a:pt x="125" y="0"/>
                  </a:moveTo>
                  <a:lnTo>
                    <a:pt x="0" y="0"/>
                  </a:lnTo>
                  <a:lnTo>
                    <a:pt x="0" y="35"/>
                  </a:lnTo>
                  <a:lnTo>
                    <a:pt x="0" y="35"/>
                  </a:lnTo>
                  <a:lnTo>
                    <a:pt x="1" y="35"/>
                  </a:lnTo>
                  <a:lnTo>
                    <a:pt x="1" y="35"/>
                  </a:lnTo>
                  <a:lnTo>
                    <a:pt x="1" y="35"/>
                  </a:lnTo>
                  <a:lnTo>
                    <a:pt x="1" y="35"/>
                  </a:lnTo>
                  <a:lnTo>
                    <a:pt x="13" y="35"/>
                  </a:lnTo>
                  <a:lnTo>
                    <a:pt x="24" y="37"/>
                  </a:lnTo>
                  <a:lnTo>
                    <a:pt x="36" y="40"/>
                  </a:lnTo>
                  <a:lnTo>
                    <a:pt x="46" y="43"/>
                  </a:lnTo>
                  <a:lnTo>
                    <a:pt x="57" y="48"/>
                  </a:lnTo>
                  <a:lnTo>
                    <a:pt x="67" y="54"/>
                  </a:lnTo>
                  <a:lnTo>
                    <a:pt x="75" y="59"/>
                  </a:lnTo>
                  <a:lnTo>
                    <a:pt x="84" y="67"/>
                  </a:lnTo>
                  <a:lnTo>
                    <a:pt x="92" y="75"/>
                  </a:lnTo>
                  <a:lnTo>
                    <a:pt x="99" y="82"/>
                  </a:lnTo>
                  <a:lnTo>
                    <a:pt x="105" y="92"/>
                  </a:lnTo>
                  <a:lnTo>
                    <a:pt x="109" y="101"/>
                  </a:lnTo>
                  <a:lnTo>
                    <a:pt x="114" y="111"/>
                  </a:lnTo>
                  <a:lnTo>
                    <a:pt x="117" y="122"/>
                  </a:lnTo>
                  <a:lnTo>
                    <a:pt x="119" y="133"/>
                  </a:lnTo>
                  <a:lnTo>
                    <a:pt x="120" y="144"/>
                  </a:lnTo>
                  <a:lnTo>
                    <a:pt x="126" y="144"/>
                  </a:lnTo>
                  <a:lnTo>
                    <a:pt x="206" y="144"/>
                  </a:lnTo>
                  <a:lnTo>
                    <a:pt x="206" y="144"/>
                  </a:lnTo>
                  <a:lnTo>
                    <a:pt x="199" y="133"/>
                  </a:lnTo>
                  <a:lnTo>
                    <a:pt x="181" y="102"/>
                  </a:lnTo>
                  <a:lnTo>
                    <a:pt x="154" y="56"/>
                  </a:lnTo>
                  <a:lnTo>
                    <a:pt x="140" y="29"/>
                  </a:lnTo>
                  <a:lnTo>
                    <a:pt x="125" y="0"/>
                  </a:lnTo>
                  <a:lnTo>
                    <a:pt x="125"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9"/>
            <p:cNvSpPr>
              <a:spLocks/>
            </p:cNvSpPr>
            <p:nvPr/>
          </p:nvSpPr>
          <p:spPr bwMode="auto">
            <a:xfrm>
              <a:off x="4572000" y="1202035"/>
              <a:ext cx="103765" cy="502863"/>
            </a:xfrm>
            <a:custGeom>
              <a:avLst/>
              <a:gdLst/>
              <a:ahLst/>
              <a:cxnLst>
                <a:cxn ang="0">
                  <a:pos x="26" y="98"/>
                </a:cxn>
                <a:cxn ang="0">
                  <a:pos x="26" y="98"/>
                </a:cxn>
                <a:cxn ang="0">
                  <a:pos x="26" y="95"/>
                </a:cxn>
                <a:cxn ang="0">
                  <a:pos x="25" y="93"/>
                </a:cxn>
                <a:cxn ang="0">
                  <a:pos x="23" y="92"/>
                </a:cxn>
                <a:cxn ang="0">
                  <a:pos x="21" y="91"/>
                </a:cxn>
                <a:cxn ang="0">
                  <a:pos x="21" y="91"/>
                </a:cxn>
                <a:cxn ang="0">
                  <a:pos x="22" y="88"/>
                </a:cxn>
                <a:cxn ang="0">
                  <a:pos x="22" y="83"/>
                </a:cxn>
                <a:cxn ang="0">
                  <a:pos x="22" y="83"/>
                </a:cxn>
                <a:cxn ang="0">
                  <a:pos x="22" y="80"/>
                </a:cxn>
                <a:cxn ang="0">
                  <a:pos x="19" y="78"/>
                </a:cxn>
                <a:cxn ang="0">
                  <a:pos x="17" y="77"/>
                </a:cxn>
                <a:cxn ang="0">
                  <a:pos x="14" y="76"/>
                </a:cxn>
                <a:cxn ang="0">
                  <a:pos x="12" y="76"/>
                </a:cxn>
                <a:cxn ang="0">
                  <a:pos x="12" y="76"/>
                </a:cxn>
                <a:cxn ang="0">
                  <a:pos x="12" y="73"/>
                </a:cxn>
                <a:cxn ang="0">
                  <a:pos x="12" y="73"/>
                </a:cxn>
                <a:cxn ang="0">
                  <a:pos x="12" y="72"/>
                </a:cxn>
                <a:cxn ang="0">
                  <a:pos x="11" y="70"/>
                </a:cxn>
                <a:cxn ang="0">
                  <a:pos x="9" y="69"/>
                </a:cxn>
                <a:cxn ang="0">
                  <a:pos x="6" y="69"/>
                </a:cxn>
                <a:cxn ang="0">
                  <a:pos x="4" y="69"/>
                </a:cxn>
                <a:cxn ang="0">
                  <a:pos x="4" y="37"/>
                </a:cxn>
                <a:cxn ang="0">
                  <a:pos x="4" y="37"/>
                </a:cxn>
                <a:cxn ang="0">
                  <a:pos x="3" y="35"/>
                </a:cxn>
                <a:cxn ang="0">
                  <a:pos x="2" y="34"/>
                </a:cxn>
                <a:cxn ang="0">
                  <a:pos x="2" y="0"/>
                </a:cxn>
                <a:cxn ang="0">
                  <a:pos x="1" y="0"/>
                </a:cxn>
                <a:cxn ang="0">
                  <a:pos x="0" y="0"/>
                </a:cxn>
                <a:cxn ang="0">
                  <a:pos x="0" y="126"/>
                </a:cxn>
                <a:cxn ang="0">
                  <a:pos x="19" y="126"/>
                </a:cxn>
                <a:cxn ang="0">
                  <a:pos x="19" y="126"/>
                </a:cxn>
                <a:cxn ang="0">
                  <a:pos x="21" y="124"/>
                </a:cxn>
                <a:cxn ang="0">
                  <a:pos x="22" y="120"/>
                </a:cxn>
                <a:cxn ang="0">
                  <a:pos x="24" y="111"/>
                </a:cxn>
                <a:cxn ang="0">
                  <a:pos x="26" y="98"/>
                </a:cxn>
                <a:cxn ang="0">
                  <a:pos x="26" y="98"/>
                </a:cxn>
              </a:cxnLst>
              <a:rect l="0" t="0" r="r" b="b"/>
              <a:pathLst>
                <a:path w="26" h="126">
                  <a:moveTo>
                    <a:pt x="26" y="98"/>
                  </a:moveTo>
                  <a:lnTo>
                    <a:pt x="26" y="98"/>
                  </a:lnTo>
                  <a:lnTo>
                    <a:pt x="26" y="95"/>
                  </a:lnTo>
                  <a:lnTo>
                    <a:pt x="25" y="93"/>
                  </a:lnTo>
                  <a:lnTo>
                    <a:pt x="23" y="92"/>
                  </a:lnTo>
                  <a:lnTo>
                    <a:pt x="21" y="91"/>
                  </a:lnTo>
                  <a:lnTo>
                    <a:pt x="21" y="91"/>
                  </a:lnTo>
                  <a:lnTo>
                    <a:pt x="22" y="88"/>
                  </a:lnTo>
                  <a:lnTo>
                    <a:pt x="22" y="83"/>
                  </a:lnTo>
                  <a:lnTo>
                    <a:pt x="22" y="83"/>
                  </a:lnTo>
                  <a:lnTo>
                    <a:pt x="22" y="80"/>
                  </a:lnTo>
                  <a:lnTo>
                    <a:pt x="19" y="78"/>
                  </a:lnTo>
                  <a:lnTo>
                    <a:pt x="17" y="77"/>
                  </a:lnTo>
                  <a:lnTo>
                    <a:pt x="14" y="76"/>
                  </a:lnTo>
                  <a:lnTo>
                    <a:pt x="12" y="76"/>
                  </a:lnTo>
                  <a:lnTo>
                    <a:pt x="12" y="76"/>
                  </a:lnTo>
                  <a:lnTo>
                    <a:pt x="12" y="73"/>
                  </a:lnTo>
                  <a:lnTo>
                    <a:pt x="12" y="73"/>
                  </a:lnTo>
                  <a:lnTo>
                    <a:pt x="12" y="72"/>
                  </a:lnTo>
                  <a:lnTo>
                    <a:pt x="11" y="70"/>
                  </a:lnTo>
                  <a:lnTo>
                    <a:pt x="9" y="69"/>
                  </a:lnTo>
                  <a:lnTo>
                    <a:pt x="6" y="69"/>
                  </a:lnTo>
                  <a:lnTo>
                    <a:pt x="4" y="69"/>
                  </a:lnTo>
                  <a:lnTo>
                    <a:pt x="4" y="37"/>
                  </a:lnTo>
                  <a:lnTo>
                    <a:pt x="4" y="37"/>
                  </a:lnTo>
                  <a:lnTo>
                    <a:pt x="3" y="35"/>
                  </a:lnTo>
                  <a:lnTo>
                    <a:pt x="2" y="34"/>
                  </a:lnTo>
                  <a:lnTo>
                    <a:pt x="2" y="0"/>
                  </a:lnTo>
                  <a:lnTo>
                    <a:pt x="1" y="0"/>
                  </a:lnTo>
                  <a:lnTo>
                    <a:pt x="0" y="0"/>
                  </a:lnTo>
                  <a:lnTo>
                    <a:pt x="0" y="126"/>
                  </a:lnTo>
                  <a:lnTo>
                    <a:pt x="19" y="126"/>
                  </a:lnTo>
                  <a:lnTo>
                    <a:pt x="19" y="126"/>
                  </a:lnTo>
                  <a:lnTo>
                    <a:pt x="21" y="124"/>
                  </a:lnTo>
                  <a:lnTo>
                    <a:pt x="22" y="120"/>
                  </a:lnTo>
                  <a:lnTo>
                    <a:pt x="24" y="111"/>
                  </a:lnTo>
                  <a:lnTo>
                    <a:pt x="26" y="98"/>
                  </a:lnTo>
                  <a:lnTo>
                    <a:pt x="26" y="9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0"/>
            <p:cNvSpPr>
              <a:spLocks/>
            </p:cNvSpPr>
            <p:nvPr/>
          </p:nvSpPr>
          <p:spPr bwMode="auto">
            <a:xfrm>
              <a:off x="4572000" y="1704898"/>
              <a:ext cx="223495" cy="1636301"/>
            </a:xfrm>
            <a:custGeom>
              <a:avLst/>
              <a:gdLst/>
              <a:ahLst/>
              <a:cxnLst>
                <a:cxn ang="0">
                  <a:pos x="56" y="410"/>
                </a:cxn>
                <a:cxn ang="0">
                  <a:pos x="56" y="410"/>
                </a:cxn>
                <a:cxn ang="0">
                  <a:pos x="46" y="346"/>
                </a:cxn>
                <a:cxn ang="0">
                  <a:pos x="39" y="297"/>
                </a:cxn>
                <a:cxn ang="0">
                  <a:pos x="33" y="243"/>
                </a:cxn>
                <a:cxn ang="0">
                  <a:pos x="26" y="183"/>
                </a:cxn>
                <a:cxn ang="0">
                  <a:pos x="22" y="122"/>
                </a:cxn>
                <a:cxn ang="0">
                  <a:pos x="18" y="59"/>
                </a:cxn>
                <a:cxn ang="0">
                  <a:pos x="17" y="30"/>
                </a:cxn>
                <a:cxn ang="0">
                  <a:pos x="17" y="0"/>
                </a:cxn>
                <a:cxn ang="0">
                  <a:pos x="18" y="0"/>
                </a:cxn>
                <a:cxn ang="0">
                  <a:pos x="18" y="0"/>
                </a:cxn>
                <a:cxn ang="0">
                  <a:pos x="19" y="0"/>
                </a:cxn>
                <a:cxn ang="0">
                  <a:pos x="0" y="0"/>
                </a:cxn>
                <a:cxn ang="0">
                  <a:pos x="0" y="410"/>
                </a:cxn>
                <a:cxn ang="0">
                  <a:pos x="56" y="410"/>
                </a:cxn>
              </a:cxnLst>
              <a:rect l="0" t="0" r="r" b="b"/>
              <a:pathLst>
                <a:path w="56" h="410">
                  <a:moveTo>
                    <a:pt x="56" y="410"/>
                  </a:moveTo>
                  <a:lnTo>
                    <a:pt x="56" y="410"/>
                  </a:lnTo>
                  <a:lnTo>
                    <a:pt x="46" y="346"/>
                  </a:lnTo>
                  <a:lnTo>
                    <a:pt x="39" y="297"/>
                  </a:lnTo>
                  <a:lnTo>
                    <a:pt x="33" y="243"/>
                  </a:lnTo>
                  <a:lnTo>
                    <a:pt x="26" y="183"/>
                  </a:lnTo>
                  <a:lnTo>
                    <a:pt x="22" y="122"/>
                  </a:lnTo>
                  <a:lnTo>
                    <a:pt x="18" y="59"/>
                  </a:lnTo>
                  <a:lnTo>
                    <a:pt x="17" y="30"/>
                  </a:lnTo>
                  <a:lnTo>
                    <a:pt x="17" y="0"/>
                  </a:lnTo>
                  <a:lnTo>
                    <a:pt x="18" y="0"/>
                  </a:lnTo>
                  <a:lnTo>
                    <a:pt x="18" y="0"/>
                  </a:lnTo>
                  <a:lnTo>
                    <a:pt x="19" y="0"/>
                  </a:lnTo>
                  <a:lnTo>
                    <a:pt x="0" y="0"/>
                  </a:lnTo>
                  <a:lnTo>
                    <a:pt x="0" y="410"/>
                  </a:lnTo>
                  <a:lnTo>
                    <a:pt x="56" y="41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1"/>
            <p:cNvSpPr>
              <a:spLocks/>
            </p:cNvSpPr>
            <p:nvPr/>
          </p:nvSpPr>
          <p:spPr bwMode="auto">
            <a:xfrm>
              <a:off x="4572000" y="3341199"/>
              <a:ext cx="279368" cy="83812"/>
            </a:xfrm>
            <a:custGeom>
              <a:avLst/>
              <a:gdLst/>
              <a:ahLst/>
              <a:cxnLst>
                <a:cxn ang="0">
                  <a:pos x="70" y="8"/>
                </a:cxn>
                <a:cxn ang="0">
                  <a:pos x="70" y="8"/>
                </a:cxn>
                <a:cxn ang="0">
                  <a:pos x="69" y="6"/>
                </a:cxn>
                <a:cxn ang="0">
                  <a:pos x="68" y="4"/>
                </a:cxn>
                <a:cxn ang="0">
                  <a:pos x="66" y="3"/>
                </a:cxn>
                <a:cxn ang="0">
                  <a:pos x="62" y="2"/>
                </a:cxn>
                <a:cxn ang="0">
                  <a:pos x="56" y="2"/>
                </a:cxn>
                <a:cxn ang="0">
                  <a:pos x="56" y="2"/>
                </a:cxn>
                <a:cxn ang="0">
                  <a:pos x="56" y="0"/>
                </a:cxn>
                <a:cxn ang="0">
                  <a:pos x="0" y="0"/>
                </a:cxn>
                <a:cxn ang="0">
                  <a:pos x="0" y="21"/>
                </a:cxn>
                <a:cxn ang="0">
                  <a:pos x="63" y="21"/>
                </a:cxn>
                <a:cxn ang="0">
                  <a:pos x="63" y="21"/>
                </a:cxn>
                <a:cxn ang="0">
                  <a:pos x="67" y="18"/>
                </a:cxn>
                <a:cxn ang="0">
                  <a:pos x="68" y="14"/>
                </a:cxn>
                <a:cxn ang="0">
                  <a:pos x="70" y="8"/>
                </a:cxn>
                <a:cxn ang="0">
                  <a:pos x="70" y="8"/>
                </a:cxn>
              </a:cxnLst>
              <a:rect l="0" t="0" r="r" b="b"/>
              <a:pathLst>
                <a:path w="70" h="21">
                  <a:moveTo>
                    <a:pt x="70" y="8"/>
                  </a:moveTo>
                  <a:lnTo>
                    <a:pt x="70" y="8"/>
                  </a:lnTo>
                  <a:lnTo>
                    <a:pt x="69" y="6"/>
                  </a:lnTo>
                  <a:lnTo>
                    <a:pt x="68" y="4"/>
                  </a:lnTo>
                  <a:lnTo>
                    <a:pt x="66" y="3"/>
                  </a:lnTo>
                  <a:lnTo>
                    <a:pt x="62" y="2"/>
                  </a:lnTo>
                  <a:lnTo>
                    <a:pt x="56" y="2"/>
                  </a:lnTo>
                  <a:lnTo>
                    <a:pt x="56" y="2"/>
                  </a:lnTo>
                  <a:lnTo>
                    <a:pt x="56" y="0"/>
                  </a:lnTo>
                  <a:lnTo>
                    <a:pt x="0" y="0"/>
                  </a:lnTo>
                  <a:lnTo>
                    <a:pt x="0" y="21"/>
                  </a:lnTo>
                  <a:lnTo>
                    <a:pt x="63" y="21"/>
                  </a:lnTo>
                  <a:lnTo>
                    <a:pt x="63" y="21"/>
                  </a:lnTo>
                  <a:lnTo>
                    <a:pt x="67" y="18"/>
                  </a:lnTo>
                  <a:lnTo>
                    <a:pt x="68" y="14"/>
                  </a:lnTo>
                  <a:lnTo>
                    <a:pt x="70" y="8"/>
                  </a:lnTo>
                  <a:lnTo>
                    <a:pt x="70" y="8"/>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2"/>
            <p:cNvSpPr>
              <a:spLocks/>
            </p:cNvSpPr>
            <p:nvPr/>
          </p:nvSpPr>
          <p:spPr bwMode="auto">
            <a:xfrm>
              <a:off x="4572000" y="3425010"/>
              <a:ext cx="423043" cy="550755"/>
            </a:xfrm>
            <a:custGeom>
              <a:avLst/>
              <a:gdLst/>
              <a:ahLst/>
              <a:cxnLst>
                <a:cxn ang="0">
                  <a:pos x="59" y="1"/>
                </a:cxn>
                <a:cxn ang="0">
                  <a:pos x="62" y="1"/>
                </a:cxn>
                <a:cxn ang="0">
                  <a:pos x="62" y="1"/>
                </a:cxn>
                <a:cxn ang="0">
                  <a:pos x="63" y="0"/>
                </a:cxn>
                <a:cxn ang="0">
                  <a:pos x="0" y="0"/>
                </a:cxn>
                <a:cxn ang="0">
                  <a:pos x="0" y="44"/>
                </a:cxn>
                <a:cxn ang="0">
                  <a:pos x="1" y="44"/>
                </a:cxn>
                <a:cxn ang="0">
                  <a:pos x="25" y="44"/>
                </a:cxn>
                <a:cxn ang="0">
                  <a:pos x="25" y="44"/>
                </a:cxn>
                <a:cxn ang="0">
                  <a:pos x="33" y="84"/>
                </a:cxn>
                <a:cxn ang="0">
                  <a:pos x="39" y="114"/>
                </a:cxn>
                <a:cxn ang="0">
                  <a:pos x="46" y="138"/>
                </a:cxn>
                <a:cxn ang="0">
                  <a:pos x="106" y="138"/>
                </a:cxn>
                <a:cxn ang="0">
                  <a:pos x="106" y="138"/>
                </a:cxn>
                <a:cxn ang="0">
                  <a:pos x="91" y="103"/>
                </a:cxn>
                <a:cxn ang="0">
                  <a:pos x="78" y="68"/>
                </a:cxn>
                <a:cxn ang="0">
                  <a:pos x="67" y="34"/>
                </a:cxn>
                <a:cxn ang="0">
                  <a:pos x="62" y="18"/>
                </a:cxn>
                <a:cxn ang="0">
                  <a:pos x="59" y="1"/>
                </a:cxn>
                <a:cxn ang="0">
                  <a:pos x="59" y="1"/>
                </a:cxn>
              </a:cxnLst>
              <a:rect l="0" t="0" r="r" b="b"/>
              <a:pathLst>
                <a:path w="106" h="138">
                  <a:moveTo>
                    <a:pt x="59" y="1"/>
                  </a:moveTo>
                  <a:lnTo>
                    <a:pt x="62" y="1"/>
                  </a:lnTo>
                  <a:lnTo>
                    <a:pt x="62" y="1"/>
                  </a:lnTo>
                  <a:lnTo>
                    <a:pt x="63" y="0"/>
                  </a:lnTo>
                  <a:lnTo>
                    <a:pt x="0" y="0"/>
                  </a:lnTo>
                  <a:lnTo>
                    <a:pt x="0" y="44"/>
                  </a:lnTo>
                  <a:lnTo>
                    <a:pt x="1" y="44"/>
                  </a:lnTo>
                  <a:lnTo>
                    <a:pt x="25" y="44"/>
                  </a:lnTo>
                  <a:lnTo>
                    <a:pt x="25" y="44"/>
                  </a:lnTo>
                  <a:lnTo>
                    <a:pt x="33" y="84"/>
                  </a:lnTo>
                  <a:lnTo>
                    <a:pt x="39" y="114"/>
                  </a:lnTo>
                  <a:lnTo>
                    <a:pt x="46" y="138"/>
                  </a:lnTo>
                  <a:lnTo>
                    <a:pt x="106" y="138"/>
                  </a:lnTo>
                  <a:lnTo>
                    <a:pt x="106" y="138"/>
                  </a:lnTo>
                  <a:lnTo>
                    <a:pt x="91" y="103"/>
                  </a:lnTo>
                  <a:lnTo>
                    <a:pt x="78" y="68"/>
                  </a:lnTo>
                  <a:lnTo>
                    <a:pt x="67" y="34"/>
                  </a:lnTo>
                  <a:lnTo>
                    <a:pt x="62" y="18"/>
                  </a:lnTo>
                  <a:lnTo>
                    <a:pt x="59" y="1"/>
                  </a:lnTo>
                  <a:lnTo>
                    <a:pt x="59" y="1"/>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a:xfrm>
            <a:off x="2195737" y="4336045"/>
            <a:ext cx="1181718" cy="2858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cxnSpLocks/>
          </p:cNvCxnSpPr>
          <p:nvPr/>
        </p:nvCxnSpPr>
        <p:spPr>
          <a:xfrm>
            <a:off x="1867140" y="4516760"/>
            <a:ext cx="220584" cy="0"/>
          </a:xfrm>
          <a:prstGeom prst="line">
            <a:avLst/>
          </a:prstGeom>
          <a:ln w="12700">
            <a:solidFill>
              <a:schemeClr val="accent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377455" y="4107359"/>
            <a:ext cx="5549479" cy="769441"/>
          </a:xfrm>
          <a:prstGeom prst="rect">
            <a:avLst/>
          </a:prstGeom>
        </p:spPr>
        <p:txBody>
          <a:bodyPr wrap="square">
            <a:spAutoFit/>
          </a:bodyPr>
          <a:lstStyle/>
          <a:p>
            <a:r>
              <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rPr>
              <a:t>The useful lower bound on a reload option's value is the value of an American call option. The reload option can be worth no less because the holder can obtain the American call's payoff by following the American call's optimal exercise strategy without ever exercising the reloaded options.</a:t>
            </a:r>
          </a:p>
        </p:txBody>
      </p:sp>
      <p:sp>
        <p:nvSpPr>
          <p:cNvPr id="66" name="Rectangle 65"/>
          <p:cNvSpPr/>
          <p:nvPr/>
        </p:nvSpPr>
        <p:spPr>
          <a:xfrm>
            <a:off x="2267175" y="4337141"/>
            <a:ext cx="1073564" cy="276999"/>
          </a:xfrm>
          <a:prstGeom prst="rect">
            <a:avLst/>
          </a:prstGeom>
        </p:spPr>
        <p:txBody>
          <a:bodyPr wrap="none">
            <a:spAutoFit/>
          </a:bodyPr>
          <a:lstStyle/>
          <a:p>
            <a:r>
              <a:rPr lang="en-US" sz="1200" dirty="0">
                <a:solidFill>
                  <a:schemeClr val="bg1"/>
                </a:solidFill>
                <a:latin typeface="Open Sans" pitchFamily="34" charset="0"/>
                <a:ea typeface="Open Sans" pitchFamily="34" charset="0"/>
                <a:cs typeface="Open Sans" pitchFamily="34" charset="0"/>
              </a:rPr>
              <a:t>Lower Bound</a:t>
            </a:r>
          </a:p>
        </p:txBody>
      </p:sp>
      <p:sp>
        <p:nvSpPr>
          <p:cNvPr id="35" name="TextBox 34">
            <a:extLst>
              <a:ext uri="{FF2B5EF4-FFF2-40B4-BE49-F238E27FC236}">
                <a16:creationId xmlns:a16="http://schemas.microsoft.com/office/drawing/2014/main" id="{F562DD53-736B-47FD-85A7-4BE138161B0E}"/>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spTree>
    <p:extLst>
      <p:ext uri="{BB962C8B-B14F-4D97-AF65-F5344CB8AC3E}">
        <p14:creationId xmlns:p14="http://schemas.microsoft.com/office/powerpoint/2010/main" val="3025420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79612" y="1352968"/>
            <a:ext cx="236934" cy="237008"/>
            <a:chOff x="1066800" y="2209799"/>
            <a:chExt cx="315279" cy="315280"/>
          </a:xfrm>
        </p:grpSpPr>
        <p:sp>
          <p:nvSpPr>
            <p:cNvPr id="3" name="Shape 796"/>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783">
                <a:defRPr/>
              </a:pPr>
              <a:endParaRPr>
                <a:latin typeface="+mn-lt"/>
              </a:endParaRPr>
            </a:p>
          </p:txBody>
        </p:sp>
        <p:sp>
          <p:nvSpPr>
            <p:cNvPr id="19516" name="Shape 797"/>
            <p:cNvSpPr>
              <a:spLocks/>
            </p:cNvSpPr>
            <p:nvPr/>
          </p:nvSpPr>
          <p:spPr bwMode="auto">
            <a:xfrm>
              <a:off x="1139147"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CN" altLang="en-US"/>
            </a:p>
          </p:txBody>
        </p:sp>
      </p:grpSp>
      <p:grpSp>
        <p:nvGrpSpPr>
          <p:cNvPr id="4" name="Group 4"/>
          <p:cNvGrpSpPr>
            <a:grpSpLocks/>
          </p:cNvGrpSpPr>
          <p:nvPr/>
        </p:nvGrpSpPr>
        <p:grpSpPr bwMode="auto">
          <a:xfrm>
            <a:off x="5156175" y="1352968"/>
            <a:ext cx="236934" cy="237008"/>
            <a:chOff x="4645616" y="2209799"/>
            <a:chExt cx="315279" cy="315280"/>
          </a:xfrm>
        </p:grpSpPr>
        <p:sp>
          <p:nvSpPr>
            <p:cNvPr id="6" name="Shape 801"/>
            <p:cNvSpPr/>
            <p:nvPr/>
          </p:nvSpPr>
          <p:spPr>
            <a:xfrm>
              <a:off x="4645616"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783">
                <a:defRPr/>
              </a:pPr>
              <a:endParaRPr>
                <a:latin typeface="+mn-lt"/>
              </a:endParaRPr>
            </a:p>
          </p:txBody>
        </p:sp>
        <p:sp>
          <p:nvSpPr>
            <p:cNvPr id="19514" name="Shape 802"/>
            <p:cNvSpPr>
              <a:spLocks/>
            </p:cNvSpPr>
            <p:nvPr/>
          </p:nvSpPr>
          <p:spPr bwMode="auto">
            <a:xfrm>
              <a:off x="4717963"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CN" altLang="en-US"/>
            </a:p>
          </p:txBody>
        </p:sp>
      </p:grpSp>
      <p:grpSp>
        <p:nvGrpSpPr>
          <p:cNvPr id="7" name="Group 10"/>
          <p:cNvGrpSpPr>
            <a:grpSpLocks/>
          </p:cNvGrpSpPr>
          <p:nvPr/>
        </p:nvGrpSpPr>
        <p:grpSpPr bwMode="auto">
          <a:xfrm>
            <a:off x="1079612" y="2442728"/>
            <a:ext cx="236934" cy="237007"/>
            <a:chOff x="1066800" y="3675945"/>
            <a:chExt cx="315279" cy="315279"/>
          </a:xfrm>
        </p:grpSpPr>
        <p:sp>
          <p:nvSpPr>
            <p:cNvPr id="12" name="Shape 811"/>
            <p:cNvSpPr/>
            <p:nvPr/>
          </p:nvSpPr>
          <p:spPr>
            <a:xfrm>
              <a:off x="1066800"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lIns="50800" tIns="50800" rIns="50800" bIns="50800" anchor="ctr"/>
            <a:lstStyle/>
            <a:p>
              <a:pPr defTabSz="685783">
                <a:defRPr/>
              </a:pPr>
              <a:endParaRPr>
                <a:latin typeface="+mn-lt"/>
              </a:endParaRPr>
            </a:p>
          </p:txBody>
        </p:sp>
        <p:sp>
          <p:nvSpPr>
            <p:cNvPr id="19510" name="Shape 812"/>
            <p:cNvSpPr>
              <a:spLocks/>
            </p:cNvSpPr>
            <p:nvPr/>
          </p:nvSpPr>
          <p:spPr bwMode="auto">
            <a:xfrm>
              <a:off x="1139147"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CN" altLang="en-US"/>
            </a:p>
          </p:txBody>
        </p:sp>
      </p:grpSp>
      <p:grpSp>
        <p:nvGrpSpPr>
          <p:cNvPr id="8" name="Group 13"/>
          <p:cNvGrpSpPr>
            <a:grpSpLocks/>
          </p:cNvGrpSpPr>
          <p:nvPr/>
        </p:nvGrpSpPr>
        <p:grpSpPr bwMode="auto">
          <a:xfrm>
            <a:off x="5156175" y="2442728"/>
            <a:ext cx="236934" cy="237007"/>
            <a:chOff x="4645616" y="3675945"/>
            <a:chExt cx="315279" cy="315279"/>
          </a:xfrm>
        </p:grpSpPr>
        <p:sp>
          <p:nvSpPr>
            <p:cNvPr id="15" name="Shape 816"/>
            <p:cNvSpPr/>
            <p:nvPr/>
          </p:nvSpPr>
          <p:spPr>
            <a:xfrm>
              <a:off x="4645616"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783">
                <a:defRPr/>
              </a:pPr>
              <a:endParaRPr>
                <a:latin typeface="+mn-lt"/>
              </a:endParaRPr>
            </a:p>
          </p:txBody>
        </p:sp>
        <p:sp>
          <p:nvSpPr>
            <p:cNvPr id="19508" name="Shape 817"/>
            <p:cNvSpPr>
              <a:spLocks/>
            </p:cNvSpPr>
            <p:nvPr/>
          </p:nvSpPr>
          <p:spPr bwMode="auto">
            <a:xfrm>
              <a:off x="4717963"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CN" altLang="en-US"/>
            </a:p>
          </p:txBody>
        </p:sp>
      </p:grpSp>
      <p:grpSp>
        <p:nvGrpSpPr>
          <p:cNvPr id="11" name="Group 19"/>
          <p:cNvGrpSpPr>
            <a:grpSpLocks/>
          </p:cNvGrpSpPr>
          <p:nvPr/>
        </p:nvGrpSpPr>
        <p:grpSpPr bwMode="auto">
          <a:xfrm>
            <a:off x="1079612" y="3589652"/>
            <a:ext cx="236934" cy="237008"/>
            <a:chOff x="1066800" y="5218290"/>
            <a:chExt cx="315279" cy="315280"/>
          </a:xfrm>
        </p:grpSpPr>
        <p:sp>
          <p:nvSpPr>
            <p:cNvPr id="21" name="Shape 826"/>
            <p:cNvSpPr/>
            <p:nvPr/>
          </p:nvSpPr>
          <p:spPr>
            <a:xfrm>
              <a:off x="1066800" y="5218290"/>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800" tIns="50800" rIns="50800" bIns="50800" anchor="ctr"/>
            <a:lstStyle/>
            <a:p>
              <a:pPr defTabSz="685783">
                <a:defRPr/>
              </a:pPr>
              <a:endParaRPr>
                <a:latin typeface="+mn-lt"/>
              </a:endParaRPr>
            </a:p>
          </p:txBody>
        </p:sp>
        <p:sp>
          <p:nvSpPr>
            <p:cNvPr id="19504" name="Shape 827"/>
            <p:cNvSpPr>
              <a:spLocks/>
            </p:cNvSpPr>
            <p:nvPr/>
          </p:nvSpPr>
          <p:spPr bwMode="auto">
            <a:xfrm>
              <a:off x="1139147" y="5303975"/>
              <a:ext cx="170585" cy="143909"/>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CN" altLang="en-US"/>
            </a:p>
          </p:txBody>
        </p:sp>
      </p:grpSp>
      <p:grpSp>
        <p:nvGrpSpPr>
          <p:cNvPr id="16" name="Group 46"/>
          <p:cNvGrpSpPr>
            <a:grpSpLocks/>
          </p:cNvGrpSpPr>
          <p:nvPr/>
        </p:nvGrpSpPr>
        <p:grpSpPr bwMode="auto">
          <a:xfrm>
            <a:off x="1382030" y="1358923"/>
            <a:ext cx="2871887" cy="664574"/>
            <a:chOff x="1497673" y="1811884"/>
            <a:chExt cx="3827379" cy="884673"/>
          </a:xfrm>
        </p:grpSpPr>
        <p:sp>
          <p:nvSpPr>
            <p:cNvPr id="29" name="Text Placeholder 8"/>
            <p:cNvSpPr txBox="1">
              <a:spLocks/>
            </p:cNvSpPr>
            <p:nvPr/>
          </p:nvSpPr>
          <p:spPr>
            <a:xfrm>
              <a:off x="1497673" y="1811884"/>
              <a:ext cx="1891409" cy="271109"/>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altLang="zh-CN" b="1" dirty="0">
                  <a:solidFill>
                    <a:schemeClr val="bg1">
                      <a:lumMod val="50000"/>
                    </a:schemeClr>
                  </a:solidFill>
                  <a:latin typeface="微软雅黑" panose="020B0503020204020204" pitchFamily="34" charset="-122"/>
                  <a:ea typeface="微软雅黑" panose="020B0503020204020204" pitchFamily="34" charset="-122"/>
                </a:rPr>
                <a:t>Assumption 1</a:t>
              </a:r>
            </a:p>
          </p:txBody>
        </p:sp>
        <p:sp>
          <p:nvSpPr>
            <p:cNvPr id="30" name="Text Placeholder 1"/>
            <p:cNvSpPr txBox="1">
              <a:spLocks/>
            </p:cNvSpPr>
            <p:nvPr/>
          </p:nvSpPr>
          <p:spPr>
            <a:xfrm>
              <a:off x="1592876" y="2082994"/>
              <a:ext cx="3732176" cy="613563"/>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088205">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The employee is always free to hold additional shares.</a:t>
              </a:r>
            </a:p>
          </p:txBody>
        </p:sp>
      </p:grpSp>
      <p:grpSp>
        <p:nvGrpSpPr>
          <p:cNvPr id="17" name="Group 47"/>
          <p:cNvGrpSpPr>
            <a:grpSpLocks/>
          </p:cNvGrpSpPr>
          <p:nvPr/>
        </p:nvGrpSpPr>
        <p:grpSpPr bwMode="auto">
          <a:xfrm>
            <a:off x="5458593" y="1358924"/>
            <a:ext cx="3361879" cy="1148216"/>
            <a:chOff x="5075151" y="1811883"/>
            <a:chExt cx="4482983" cy="1528493"/>
          </a:xfrm>
        </p:grpSpPr>
        <p:sp>
          <p:nvSpPr>
            <p:cNvPr id="31" name="Text Placeholder 8"/>
            <p:cNvSpPr txBox="1">
              <a:spLocks/>
            </p:cNvSpPr>
            <p:nvPr/>
          </p:nvSpPr>
          <p:spPr>
            <a:xfrm>
              <a:off x="5075151" y="1811883"/>
              <a:ext cx="1794398" cy="271109"/>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altLang="zh-CN" b="1" dirty="0">
                  <a:solidFill>
                    <a:schemeClr val="bg1">
                      <a:lumMod val="50000"/>
                    </a:schemeClr>
                  </a:solidFill>
                  <a:latin typeface="微软雅黑" panose="020B0503020204020204" pitchFamily="34" charset="-122"/>
                  <a:ea typeface="微软雅黑" panose="020B0503020204020204" pitchFamily="34" charset="-122"/>
                </a:rPr>
                <a:t>Assumption 4</a:t>
              </a:r>
            </a:p>
          </p:txBody>
        </p:sp>
        <p:sp>
          <p:nvSpPr>
            <p:cNvPr id="32" name="Text Placeholder 1"/>
            <p:cNvSpPr txBox="1">
              <a:spLocks/>
            </p:cNvSpPr>
            <p:nvPr/>
          </p:nvSpPr>
          <p:spPr>
            <a:xfrm>
              <a:off x="5170410" y="2082992"/>
              <a:ext cx="4387724" cy="1257384"/>
            </a:xfrm>
            <a:prstGeom prst="rect">
              <a:avLst/>
            </a:prstGeom>
          </p:spPr>
          <p:txBody>
            <a:bodyPr lIns="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088205">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The dividend payments are nonnegative and the stock price is strictly positive. The employee prefers more consumption to less and can eventually convert dividend payments and share receipts into desirable subsequent consumption.</a:t>
              </a:r>
            </a:p>
          </p:txBody>
        </p:sp>
      </p:grpSp>
      <p:grpSp>
        <p:nvGrpSpPr>
          <p:cNvPr id="20" name="Group 56"/>
          <p:cNvGrpSpPr>
            <a:grpSpLocks/>
          </p:cNvGrpSpPr>
          <p:nvPr/>
        </p:nvGrpSpPr>
        <p:grpSpPr bwMode="auto">
          <a:xfrm>
            <a:off x="1387984" y="2432008"/>
            <a:ext cx="2859980" cy="1089205"/>
            <a:chOff x="1505293" y="3242448"/>
            <a:chExt cx="3813715" cy="1450714"/>
          </a:xfrm>
        </p:grpSpPr>
        <p:sp>
          <p:nvSpPr>
            <p:cNvPr id="35" name="Text Placeholder 8"/>
            <p:cNvSpPr txBox="1">
              <a:spLocks/>
            </p:cNvSpPr>
            <p:nvPr/>
          </p:nvSpPr>
          <p:spPr>
            <a:xfrm>
              <a:off x="1505293" y="3242448"/>
              <a:ext cx="1868687" cy="34581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altLang="zh-CN" b="1" dirty="0">
                  <a:solidFill>
                    <a:schemeClr val="bg1">
                      <a:lumMod val="50000"/>
                    </a:schemeClr>
                  </a:solidFill>
                  <a:latin typeface="微软雅黑" panose="020B0503020204020204" pitchFamily="34" charset="-122"/>
                  <a:ea typeface="微软雅黑" panose="020B0503020204020204" pitchFamily="34" charset="-122"/>
                </a:rPr>
                <a:t>Assumption 2</a:t>
              </a:r>
            </a:p>
          </p:txBody>
        </p:sp>
        <p:sp>
          <p:nvSpPr>
            <p:cNvPr id="36" name="Text Placeholder 1"/>
            <p:cNvSpPr txBox="1">
              <a:spLocks/>
            </p:cNvSpPr>
            <p:nvPr/>
          </p:nvSpPr>
          <p:spPr>
            <a:xfrm>
              <a:off x="1600553" y="3542254"/>
              <a:ext cx="3718455" cy="1150908"/>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088205">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The employee is always holding enough shares to pay the exercise price (or at least can borrow the necessary shares).</a:t>
              </a:r>
            </a:p>
          </p:txBody>
        </p:sp>
      </p:grpSp>
      <p:grpSp>
        <p:nvGrpSpPr>
          <p:cNvPr id="22" name="Group 50"/>
          <p:cNvGrpSpPr>
            <a:grpSpLocks/>
          </p:cNvGrpSpPr>
          <p:nvPr/>
        </p:nvGrpSpPr>
        <p:grpSpPr bwMode="auto">
          <a:xfrm>
            <a:off x="5464547" y="2421289"/>
            <a:ext cx="3319921" cy="696730"/>
            <a:chOff x="5082771" y="3227933"/>
            <a:chExt cx="4427032" cy="928216"/>
          </a:xfrm>
        </p:grpSpPr>
        <p:sp>
          <p:nvSpPr>
            <p:cNvPr id="37" name="Text Placeholder 8"/>
            <p:cNvSpPr txBox="1">
              <a:spLocks/>
            </p:cNvSpPr>
            <p:nvPr/>
          </p:nvSpPr>
          <p:spPr>
            <a:xfrm>
              <a:off x="5082771" y="3227933"/>
              <a:ext cx="1786458" cy="37287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altLang="zh-CN" b="1" dirty="0">
                  <a:solidFill>
                    <a:schemeClr val="bg1">
                      <a:lumMod val="50000"/>
                    </a:schemeClr>
                  </a:solidFill>
                  <a:latin typeface="微软雅黑" panose="020B0503020204020204" pitchFamily="34" charset="-122"/>
                  <a:ea typeface="微软雅黑" panose="020B0503020204020204" pitchFamily="34" charset="-122"/>
                </a:rPr>
                <a:t>Assumption 5</a:t>
              </a:r>
            </a:p>
          </p:txBody>
        </p:sp>
        <p:sp>
          <p:nvSpPr>
            <p:cNvPr id="38" name="Text Placeholder 1"/>
            <p:cNvSpPr txBox="1">
              <a:spLocks/>
            </p:cNvSpPr>
            <p:nvPr/>
          </p:nvSpPr>
          <p:spPr>
            <a:xfrm>
              <a:off x="5178030" y="3542099"/>
              <a:ext cx="4331773" cy="614050"/>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8205">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There are no taxes or transaction costs.</a:t>
              </a:r>
            </a:p>
          </p:txBody>
        </p:sp>
      </p:grpSp>
      <p:grpSp>
        <p:nvGrpSpPr>
          <p:cNvPr id="25" name="Group 57"/>
          <p:cNvGrpSpPr>
            <a:grpSpLocks/>
          </p:cNvGrpSpPr>
          <p:nvPr/>
        </p:nvGrpSpPr>
        <p:grpSpPr bwMode="auto">
          <a:xfrm>
            <a:off x="1368933" y="3605135"/>
            <a:ext cx="2879031" cy="1252894"/>
            <a:chOff x="1479894" y="4804867"/>
            <a:chExt cx="3839115" cy="1670835"/>
          </a:xfrm>
        </p:grpSpPr>
        <p:sp>
          <p:nvSpPr>
            <p:cNvPr id="41" name="Text Placeholder 8"/>
            <p:cNvSpPr txBox="1">
              <a:spLocks/>
            </p:cNvSpPr>
            <p:nvPr/>
          </p:nvSpPr>
          <p:spPr>
            <a:xfrm>
              <a:off x="1479894" y="4804867"/>
              <a:ext cx="1709919" cy="252536"/>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altLang="zh-CN" b="1" dirty="0">
                  <a:solidFill>
                    <a:schemeClr val="bg1">
                      <a:lumMod val="50000"/>
                    </a:schemeClr>
                  </a:solidFill>
                  <a:latin typeface="微软雅黑" panose="020B0503020204020204" pitchFamily="34" charset="-122"/>
                  <a:ea typeface="微软雅黑" panose="020B0503020204020204" pitchFamily="34" charset="-122"/>
                </a:rPr>
                <a:t>Assumption 3</a:t>
              </a:r>
            </a:p>
          </p:txBody>
        </p:sp>
        <p:sp>
          <p:nvSpPr>
            <p:cNvPr id="42" name="Text Placeholder 1"/>
            <p:cNvSpPr txBox="1">
              <a:spLocks/>
            </p:cNvSpPr>
            <p:nvPr/>
          </p:nvSpPr>
          <p:spPr>
            <a:xfrm>
              <a:off x="1584680" y="5076463"/>
              <a:ext cx="3734329" cy="1399239"/>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088205">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The exercise decision itself does not affect the employee's compensation, the stock price, or dividend payments, for example, through the dependence of future wages on exercise, through a dilution of shares, or through signaling.</a:t>
              </a:r>
            </a:p>
          </p:txBody>
        </p:sp>
      </p:grpSp>
      <p:sp>
        <p:nvSpPr>
          <p:cNvPr id="39" name="TextBox 38">
            <a:extLst>
              <a:ext uri="{FF2B5EF4-FFF2-40B4-BE49-F238E27FC236}">
                <a16:creationId xmlns:a16="http://schemas.microsoft.com/office/drawing/2014/main" id="{C0BEC3B2-0C13-446A-B85D-851168080AD9}"/>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sp>
        <p:nvSpPr>
          <p:cNvPr id="40" name="TextBox 8">
            <a:extLst>
              <a:ext uri="{FF2B5EF4-FFF2-40B4-BE49-F238E27FC236}">
                <a16:creationId xmlns:a16="http://schemas.microsoft.com/office/drawing/2014/main" id="{2738E512-2AC7-4671-9A76-66AAA03C5AF1}"/>
              </a:ext>
            </a:extLst>
          </p:cNvPr>
          <p:cNvSpPr txBox="1"/>
          <p:nvPr/>
        </p:nvSpPr>
        <p:spPr>
          <a:xfrm>
            <a:off x="2719717" y="71129"/>
            <a:ext cx="2621951" cy="615553"/>
          </a:xfrm>
          <a:prstGeom prst="rect">
            <a:avLst/>
          </a:prstGeom>
          <a:noFill/>
        </p:spPr>
        <p:txBody>
          <a:bodyPr wrap="square" lIns="0" tIns="0" rIns="0" bIns="0" rtlCol="0" anchor="ctr">
            <a:spAutoFit/>
          </a:bodyPr>
          <a:lstStyle/>
          <a:p>
            <a:pPr algn="ctr"/>
            <a:r>
              <a:rPr lang="en-US" altLang="zh-CN" sz="2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Reload Options With Discrete Exercise</a:t>
            </a:r>
            <a:endParaRPr lang="zh-CN" altLang="en-US" sz="2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4">
            <a:extLst>
              <a:ext uri="{FF2B5EF4-FFF2-40B4-BE49-F238E27FC236}">
                <a16:creationId xmlns:a16="http://schemas.microsoft.com/office/drawing/2014/main" id="{DE1612C1-5F66-4F31-88FC-6A47EC3685CF}"/>
              </a:ext>
            </a:extLst>
          </p:cNvPr>
          <p:cNvSpPr txBox="1"/>
          <p:nvPr/>
        </p:nvSpPr>
        <p:spPr>
          <a:xfrm>
            <a:off x="5333514" y="3260467"/>
            <a:ext cx="3589744" cy="1477328"/>
          </a:xfrm>
          <a:prstGeom prst="rect">
            <a:avLst/>
          </a:prstGeom>
          <a:noFill/>
        </p:spPr>
        <p:txBody>
          <a:bodyPr wrap="square" rtlCol="0">
            <a:spAutoFit/>
          </a:bodyPr>
          <a:lstStyle/>
          <a:p>
            <a:r>
              <a:rPr lang="en-US" sz="1000" dirty="0">
                <a:solidFill>
                  <a:schemeClr val="bg1">
                    <a:lumMod val="50000"/>
                  </a:schemeClr>
                </a:solidFill>
                <a:latin typeface="微软雅黑" panose="020B0503020204020204" pitchFamily="34" charset="-122"/>
                <a:ea typeface="微软雅黑" panose="020B0503020204020204" pitchFamily="34" charset="-122"/>
              </a:rPr>
              <a:t>Most of these assumptions are quite weak and allow for the possibility that the employee may face restrictions on the selling of shares of the stock. The assumption of no taxes is a strong assumption, but without this assumption we cannot say much. For example, it may be optimal to defer exercise into a new tax year to delay recording of income. We think it is plausible that this will not affect the market value by very much, but this remains to be proven</a:t>
            </a:r>
          </a:p>
        </p:txBody>
      </p:sp>
    </p:spTree>
    <p:extLst>
      <p:ext uri="{BB962C8B-B14F-4D97-AF65-F5344CB8AC3E}">
        <p14:creationId xmlns:p14="http://schemas.microsoft.com/office/powerpoint/2010/main" val="107192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30693" y="830918"/>
            <a:ext cx="0" cy="431417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29"/>
          <p:cNvGrpSpPr>
            <a:grpSpLocks/>
          </p:cNvGrpSpPr>
          <p:nvPr/>
        </p:nvGrpSpPr>
        <p:grpSpPr bwMode="auto">
          <a:xfrm>
            <a:off x="3765595" y="14968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46"/>
          <p:cNvGrpSpPr>
            <a:grpSpLocks/>
          </p:cNvGrpSpPr>
          <p:nvPr/>
        </p:nvGrpSpPr>
        <p:grpSpPr bwMode="auto">
          <a:xfrm>
            <a:off x="3765595" y="3643797"/>
            <a:ext cx="550833" cy="55262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mc:AlternateContent xmlns:mc="http://schemas.openxmlformats.org/markup-compatibility/2006" xmlns:a14="http://schemas.microsoft.com/office/drawing/2010/main">
        <mc:Choice Requires="a14">
          <p:sp>
            <p:nvSpPr>
              <p:cNvPr id="21" name="文本框 66"/>
              <p:cNvSpPr txBox="1">
                <a:spLocks noChangeArrowheads="1"/>
              </p:cNvSpPr>
              <p:nvPr/>
            </p:nvSpPr>
            <p:spPr bwMode="auto">
              <a:xfrm>
                <a:off x="215517" y="1107581"/>
                <a:ext cx="3529442" cy="386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ts val="19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We assume that exercise is available only on the set of </a:t>
                </a:r>
                <a:r>
                  <a:rPr lang="en-US" altLang="zh-CN" sz="1050" dirty="0" err="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nonstochastic</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times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1</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2</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14:m>
                  <m:oMath xmlns:m="http://schemas.openxmlformats.org/officeDocument/2006/math">
                    <m:r>
                      <a:rPr lang="en-US" altLang="zh-CN" sz="1050" i="1">
                        <a:solidFill>
                          <a:schemeClr val="tx1">
                            <a:lumMod val="50000"/>
                            <a:lumOff val="50000"/>
                          </a:schemeClr>
                        </a:solidFill>
                        <a:latin typeface="Cambria Math" panose="02040503050406030204" pitchFamily="18" charset="0"/>
                        <a:ea typeface="Cambria Math" panose="02040503050406030204" pitchFamily="18" charset="0"/>
                        <a:cs typeface="+mn-ea"/>
                        <a:sym typeface="Arial" panose="020B0604020202020204" pitchFamily="34" charset="0"/>
                      </a:rPr>
                      <m:t>⋯</m:t>
                    </m:r>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𝑛</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where 0 =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1</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&lt;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2</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&lt; </a:t>
                </a:r>
                <a14:m>
                  <m:oMath xmlns:m="http://schemas.openxmlformats.org/officeDocument/2006/math">
                    <m:r>
                      <a:rPr lang="en-US" altLang="zh-CN" sz="1050" i="1">
                        <a:solidFill>
                          <a:schemeClr val="tx1">
                            <a:lumMod val="50000"/>
                            <a:lumOff val="50000"/>
                          </a:schemeClr>
                        </a:solidFill>
                        <a:latin typeface="Cambria Math" panose="02040503050406030204" pitchFamily="18" charset="0"/>
                        <a:ea typeface="Cambria Math" panose="02040503050406030204" pitchFamily="18" charset="0"/>
                        <a:cs typeface="+mn-ea"/>
                        <a:sym typeface="Arial" panose="020B0604020202020204" pitchFamily="34" charset="0"/>
                      </a:rPr>
                      <m:t>⋯</m:t>
                    </m:r>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&lt;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𝑛</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 T.</a:t>
                </a:r>
              </a:p>
              <a:p>
                <a:pPr>
                  <a:lnSpc>
                    <a:spcPts val="1900"/>
                  </a:lnSpc>
                </a:pPr>
                <a:endParaRPr lang="en-US" altLang="zh-CN"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ts val="19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An exercise policy is defined to be an increasing family of stopping times, </a:t>
                </a:r>
                <a14:m>
                  <m:oMath xmlns:m="http://schemas.openxmlformats.org/officeDocument/2006/math">
                    <m:sSub>
                      <m:sSubPr>
                        <m:ctrlPr>
                          <a:rPr lang="en-US" altLang="zh-CN" sz="105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𝑖</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taking values on the grid with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e>
                      <m:sub>
                        <m:r>
                          <a:rPr lang="en-US" altLang="zh-CN" sz="105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1</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&lt;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1</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&lt; </a:t>
                </a:r>
                <a14:m>
                  <m:oMath xmlns:m="http://schemas.openxmlformats.org/officeDocument/2006/math">
                    <m:r>
                      <a:rPr lang="en-US" altLang="zh-CN" sz="1050" i="1">
                        <a:solidFill>
                          <a:schemeClr val="tx1">
                            <a:lumMod val="50000"/>
                            <a:lumOff val="50000"/>
                          </a:schemeClr>
                        </a:solidFill>
                        <a:latin typeface="Cambria Math" panose="02040503050406030204" pitchFamily="18" charset="0"/>
                        <a:ea typeface="Cambria Math" panose="02040503050406030204" pitchFamily="18" charset="0"/>
                        <a:cs typeface="+mn-ea"/>
                        <a:sym typeface="Arial" panose="020B0604020202020204" pitchFamily="34" charset="0"/>
                      </a:rPr>
                      <m:t>⋯ </m:t>
                    </m:r>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&lt; </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𝑖</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&lt; </a:t>
                </a:r>
                <a14:m>
                  <m:oMath xmlns:m="http://schemas.openxmlformats.org/officeDocument/2006/math">
                    <m:r>
                      <a:rPr lang="en-US" altLang="zh-CN" sz="1050" i="1" smtClean="0">
                        <a:solidFill>
                          <a:schemeClr val="tx1">
                            <a:lumMod val="50000"/>
                            <a:lumOff val="50000"/>
                          </a:schemeClr>
                        </a:solidFill>
                        <a:latin typeface="Cambria Math" panose="02040503050406030204" pitchFamily="18" charset="0"/>
                        <a:ea typeface="Cambria Math" panose="02040503050406030204" pitchFamily="18" charset="0"/>
                        <a:cs typeface="+mn-ea"/>
                        <a:sym typeface="Arial" panose="020B0604020202020204" pitchFamily="34" charset="0"/>
                      </a:rPr>
                      <m:t>⋯</m:t>
                    </m:r>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p>
              <a:p>
                <a:pPr>
                  <a:lnSpc>
                    <a:spcPts val="1900"/>
                  </a:lnSpc>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nSpc>
                    <a:spcPts val="19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In general, after the </a:t>
                </a:r>
                <a:r>
                  <a:rPr lang="en-US" altLang="zh-CN" sz="1050" dirty="0" err="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ith</a:t>
                </a: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exercise, the employee will have received (1 - K/S(</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𝑖</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cumulative shares and will hold K/S(</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𝑖</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new reload options with strike price S(</a:t>
                </a:r>
                <a14:m>
                  <m:oMath xmlns:m="http://schemas.openxmlformats.org/officeDocument/2006/math">
                    <m:sSub>
                      <m:sSub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sSubPr>
                      <m:e>
                        <m:r>
                          <a:rPr lang="zh-CN" altLang="en-US"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𝜏</m:t>
                        </m:r>
                      </m:e>
                      <m:sub>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𝑖</m:t>
                        </m:r>
                      </m:sub>
                    </m:sSub>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p>
              <a:p>
                <a:pPr>
                  <a:lnSpc>
                    <a:spcPts val="19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 general time t, the employee has received 1- </a:t>
                </a:r>
                <a14:m>
                  <m:oMath xmlns:m="http://schemas.openxmlformats.org/officeDocument/2006/math">
                    <m:f>
                      <m:fPr>
                        <m:ctrlPr>
                          <a:rPr lang="en-US" altLang="zh-CN" sz="105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fPr>
                      <m:num>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𝐾</m:t>
                        </m:r>
                      </m:num>
                      <m:den>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𝑋</m:t>
                        </m:r>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den>
                    </m:f>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cumulative shares and holds </a:t>
                </a:r>
                <a14:m>
                  <m:oMath xmlns:m="http://schemas.openxmlformats.org/officeDocument/2006/math">
                    <m:f>
                      <m:f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fPr>
                      <m:num>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𝐾</m:t>
                        </m:r>
                      </m:num>
                      <m:den>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𝑋</m:t>
                        </m:r>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r>
                          <a:rPr lang="en-US" altLang="zh-CN" sz="1050" b="0" i="1"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den>
                    </m:f>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reload options with price</a:t>
                </a:r>
                <a14:m>
                  <m:oMath xmlns:m="http://schemas.openxmlformats.org/officeDocument/2006/math">
                    <m:r>
                      <a:rPr lang="en-US" altLang="zh-CN" sz="1050" b="0" i="0" smtClean="0">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 </m:t>
                    </m:r>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𝑋</m:t>
                    </m:r>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𝑡</m:t>
                    </m:r>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where </a:t>
                </a:r>
                <a14:m>
                  <m:oMath xmlns:m="http://schemas.openxmlformats.org/officeDocument/2006/math">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𝑋</m:t>
                    </m:r>
                    <m:d>
                      <m:dPr>
                        <m:ctrlP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ctrlPr>
                      </m:dPr>
                      <m:e>
                        <m:r>
                          <a:rPr lang="en-US" altLang="zh-CN" sz="1050" i="1">
                            <a:solidFill>
                              <a:schemeClr val="tx1">
                                <a:lumMod val="50000"/>
                                <a:lumOff val="50000"/>
                              </a:schemeClr>
                            </a:solidFill>
                            <a:latin typeface="Cambria Math" panose="02040503050406030204" pitchFamily="18" charset="0"/>
                            <a:ea typeface="微软雅黑" panose="020B0503020204020204" pitchFamily="34" charset="-122"/>
                            <a:cs typeface="+mn-ea"/>
                            <a:sym typeface="Arial" panose="020B0604020202020204" pitchFamily="34" charset="0"/>
                          </a:rPr>
                          <m:t>∙</m:t>
                        </m:r>
                      </m:e>
                    </m:d>
                  </m:oMath>
                </a14:m>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 is the strike or exercise price process defined by </a:t>
                </a:r>
              </a:p>
              <a:p>
                <a:pPr>
                  <a:lnSpc>
                    <a:spcPct val="150000"/>
                  </a:lnSpc>
                </a:pPr>
                <a:endParaRPr lang="en-GB"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mc:Choice>
        <mc:Fallback xmlns="">
          <p:sp>
            <p:nvSpPr>
              <p:cNvPr id="21" name="文本框 66"/>
              <p:cNvSpPr txBox="1">
                <a:spLocks noRot="1" noChangeAspect="1" noMove="1" noResize="1" noEditPoints="1" noAdjustHandles="1" noChangeArrowheads="1" noChangeShapeType="1" noTextEdit="1"/>
              </p:cNvSpPr>
              <p:nvPr/>
            </p:nvSpPr>
            <p:spPr bwMode="auto">
              <a:xfrm>
                <a:off x="215517" y="1107581"/>
                <a:ext cx="3529442" cy="3868688"/>
              </a:xfrm>
              <a:prstGeom prst="rect">
                <a:avLst/>
              </a:prstGeom>
              <a:blipFill>
                <a:blip r:embed="rId3"/>
                <a:stretch>
                  <a:fillRect l="-2245" r="-3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TextBox 8"/>
          <p:cNvSpPr txBox="1"/>
          <p:nvPr/>
        </p:nvSpPr>
        <p:spPr>
          <a:xfrm>
            <a:off x="2719717" y="71129"/>
            <a:ext cx="2621951" cy="615553"/>
          </a:xfrm>
          <a:prstGeom prst="rect">
            <a:avLst/>
          </a:prstGeom>
          <a:noFill/>
        </p:spPr>
        <p:txBody>
          <a:bodyPr wrap="square" lIns="0" tIns="0" rIns="0" bIns="0" rtlCol="0" anchor="ctr">
            <a:spAutoFit/>
          </a:bodyPr>
          <a:lstStyle/>
          <a:p>
            <a:pPr algn="ctr"/>
            <a:r>
              <a:rPr lang="en-US" altLang="zh-CN" sz="2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Reload Options With Discrete Exercise</a:t>
            </a:r>
            <a:endParaRPr lang="zh-CN" altLang="en-US" sz="2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a:extLst>
              <a:ext uri="{FF2B5EF4-FFF2-40B4-BE49-F238E27FC236}">
                <a16:creationId xmlns:a16="http://schemas.microsoft.com/office/drawing/2014/main" id="{91C01F5E-6831-40CE-A97A-12558C425D8B}"/>
              </a:ext>
            </a:extLst>
          </p:cNvPr>
          <p:cNvSpPr txBox="1"/>
          <p:nvPr/>
        </p:nvSpPr>
        <p:spPr>
          <a:xfrm>
            <a:off x="215516" y="124272"/>
            <a:ext cx="2232248" cy="646331"/>
          </a:xfrm>
          <a:prstGeom prst="rect">
            <a:avLst/>
          </a:prstGeom>
          <a:solidFill>
            <a:schemeClr val="bg1"/>
          </a:solidFill>
        </p:spPr>
        <p:txBody>
          <a:bodyPr wrap="square" rtlCol="0">
            <a:spAutoFit/>
          </a:bodyPr>
          <a:lstStyle/>
          <a:p>
            <a:r>
              <a:rPr lang="en-US" altLang="zh-CN"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Valuation of Reload Options</a:t>
            </a:r>
            <a:endParaRPr lang="en-US" dirty="0"/>
          </a:p>
        </p:txBody>
      </p:sp>
      <p:pic>
        <p:nvPicPr>
          <p:cNvPr id="8" name="Picture 7">
            <a:extLst>
              <a:ext uri="{FF2B5EF4-FFF2-40B4-BE49-F238E27FC236}">
                <a16:creationId xmlns:a16="http://schemas.microsoft.com/office/drawing/2014/main" id="{FD453B43-7F99-4DDE-B347-D3B679BFDA18}"/>
              </a:ext>
            </a:extLst>
          </p:cNvPr>
          <p:cNvPicPr>
            <a:picLocks noChangeAspect="1"/>
          </p:cNvPicPr>
          <p:nvPr/>
        </p:nvPicPr>
        <p:blipFill>
          <a:blip r:embed="rId4"/>
          <a:stretch>
            <a:fillRect/>
          </a:stretch>
        </p:blipFill>
        <p:spPr>
          <a:xfrm>
            <a:off x="5184068" y="1029158"/>
            <a:ext cx="2340250" cy="1120896"/>
          </a:xfrm>
          <a:prstGeom prst="rect">
            <a:avLst/>
          </a:prstGeom>
        </p:spPr>
      </p:pic>
      <p:pic>
        <p:nvPicPr>
          <p:cNvPr id="11" name="Picture 10">
            <a:extLst>
              <a:ext uri="{FF2B5EF4-FFF2-40B4-BE49-F238E27FC236}">
                <a16:creationId xmlns:a16="http://schemas.microsoft.com/office/drawing/2014/main" id="{B6526AFC-A2D2-4127-BCB3-6273FFE5BE6B}"/>
              </a:ext>
            </a:extLst>
          </p:cNvPr>
          <p:cNvPicPr>
            <a:picLocks noChangeAspect="1"/>
          </p:cNvPicPr>
          <p:nvPr/>
        </p:nvPicPr>
        <p:blipFill>
          <a:blip r:embed="rId5"/>
          <a:stretch>
            <a:fillRect/>
          </a:stretch>
        </p:blipFill>
        <p:spPr>
          <a:xfrm>
            <a:off x="4554252" y="2830532"/>
            <a:ext cx="4102797" cy="1915545"/>
          </a:xfrm>
          <a:prstGeom prst="rect">
            <a:avLst/>
          </a:prstGeom>
        </p:spPr>
      </p:pic>
      <p:sp>
        <p:nvSpPr>
          <p:cNvPr id="12" name="TextBox 11">
            <a:extLst>
              <a:ext uri="{FF2B5EF4-FFF2-40B4-BE49-F238E27FC236}">
                <a16:creationId xmlns:a16="http://schemas.microsoft.com/office/drawing/2014/main" id="{CF9F3273-EB9C-41D7-99D9-CE13F745CEAF}"/>
              </a:ext>
            </a:extLst>
          </p:cNvPr>
          <p:cNvSpPr txBox="1"/>
          <p:nvPr/>
        </p:nvSpPr>
        <p:spPr>
          <a:xfrm>
            <a:off x="4499991" y="2150054"/>
            <a:ext cx="4157053" cy="530915"/>
          </a:xfrm>
          <a:prstGeom prst="rect">
            <a:avLst/>
          </a:prstGeom>
          <a:noFill/>
        </p:spPr>
        <p:txBody>
          <a:bodyPr wrap="square" rtlCol="0">
            <a:spAutoFit/>
          </a:bodyPr>
          <a:lstStyle/>
          <a:p>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since</a:t>
            </a:r>
            <a:r>
              <a:rPr lang="en-US" dirty="0"/>
              <a:t> </a:t>
            </a:r>
            <a:r>
              <a:rPr lang="en-US" sz="1050" dirty="0">
                <a:solidFill>
                  <a:schemeClr val="tx1">
                    <a:lumMod val="50000"/>
                    <a:lumOff val="50000"/>
                  </a:schemeClr>
                </a:solidFill>
                <a:latin typeface="微软雅黑" panose="020B0503020204020204" pitchFamily="34" charset="-122"/>
                <a:ea typeface="微软雅黑" panose="020B0503020204020204" pitchFamily="34" charset="-122"/>
                <a:cs typeface="+mn-ea"/>
              </a:rPr>
              <a:t>the strike price is initially K and later is the price of the most recent exercise.</a:t>
            </a:r>
          </a:p>
        </p:txBody>
      </p:sp>
      <p:sp>
        <p:nvSpPr>
          <p:cNvPr id="13" name="TextBox 12">
            <a:extLst>
              <a:ext uri="{FF2B5EF4-FFF2-40B4-BE49-F238E27FC236}">
                <a16:creationId xmlns:a16="http://schemas.microsoft.com/office/drawing/2014/main" id="{D6CA5CD3-EE9B-4BB8-AD55-4E83E7F29C88}"/>
              </a:ext>
            </a:extLst>
          </p:cNvPr>
          <p:cNvSpPr txBox="1"/>
          <p:nvPr/>
        </p:nvSpPr>
        <p:spPr>
          <a:xfrm>
            <a:off x="8388424" y="3472644"/>
            <a:ext cx="396044" cy="369332"/>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8F7BBDEF-1616-474F-B812-83021C552378}"/>
              </a:ext>
            </a:extLst>
          </p:cNvPr>
          <p:cNvSpPr txBox="1"/>
          <p:nvPr/>
        </p:nvSpPr>
        <p:spPr>
          <a:xfrm>
            <a:off x="8252821" y="3520686"/>
            <a:ext cx="467938" cy="246221"/>
          </a:xfrm>
          <a:prstGeom prst="rect">
            <a:avLst/>
          </a:prstGeom>
          <a:noFill/>
        </p:spPr>
        <p:txBody>
          <a:bodyPr wrap="square" rtlCol="0">
            <a:spAutoFit/>
          </a:bodyPr>
          <a:lstStyle/>
          <a:p>
            <a:r>
              <a:rPr lang="en-US" sz="1000" dirty="0"/>
              <a:t>(1)</a:t>
            </a:r>
          </a:p>
        </p:txBody>
      </p:sp>
    </p:spTree>
    <p:extLst>
      <p:ext uri="{BB962C8B-B14F-4D97-AF65-F5344CB8AC3E}">
        <p14:creationId xmlns:p14="http://schemas.microsoft.com/office/powerpoint/2010/main" val="3099402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Office 主题">
  <a:themeElements>
    <a:clrScheme name="自定义 548">
      <a:dk1>
        <a:sysClr val="windowText" lastClr="000000"/>
      </a:dk1>
      <a:lt1>
        <a:sysClr val="window" lastClr="FFFFFF"/>
      </a:lt1>
      <a:dk2>
        <a:srgbClr val="1F497D"/>
      </a:dk2>
      <a:lt2>
        <a:srgbClr val="EEECE1"/>
      </a:lt2>
      <a:accent1>
        <a:srgbClr val="585251"/>
      </a:accent1>
      <a:accent2>
        <a:srgbClr val="EEE895"/>
      </a:accent2>
      <a:accent3>
        <a:srgbClr val="585251"/>
      </a:accent3>
      <a:accent4>
        <a:srgbClr val="EEE895"/>
      </a:accent4>
      <a:accent5>
        <a:srgbClr val="585251"/>
      </a:accent5>
      <a:accent6>
        <a:srgbClr val="EEE89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1827</TotalTime>
  <Words>2818</Words>
  <Application>Microsoft Office PowerPoint</Application>
  <PresentationFormat>自定义</PresentationFormat>
  <Paragraphs>160</Paragraphs>
  <Slides>23</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AgencyFB</vt:lpstr>
      <vt:lpstr>Open Sans</vt:lpstr>
      <vt:lpstr>方正兰亭超细黑简体</vt:lpstr>
      <vt:lpstr>微软雅黑</vt:lpstr>
      <vt:lpstr>Arial</vt:lpstr>
      <vt:lpstr>Calibri</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yu yifan</cp:lastModifiedBy>
  <cp:revision>319</cp:revision>
  <dcterms:created xsi:type="dcterms:W3CDTF">2017-06-09T15:26:17Z</dcterms:created>
  <dcterms:modified xsi:type="dcterms:W3CDTF">2019-09-12T21:25:41Z</dcterms:modified>
</cp:coreProperties>
</file>